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69" r:id="rId2"/>
    <p:sldId id="368" r:id="rId3"/>
    <p:sldId id="370" r:id="rId4"/>
    <p:sldId id="296" r:id="rId5"/>
    <p:sldId id="297" r:id="rId6"/>
    <p:sldId id="300" r:id="rId7"/>
    <p:sldId id="298" r:id="rId8"/>
    <p:sldId id="305" r:id="rId9"/>
    <p:sldId id="299" r:id="rId10"/>
    <p:sldId id="310" r:id="rId11"/>
    <p:sldId id="308" r:id="rId12"/>
    <p:sldId id="309" r:id="rId13"/>
    <p:sldId id="302" r:id="rId14"/>
    <p:sldId id="276" r:id="rId15"/>
    <p:sldId id="312" r:id="rId16"/>
    <p:sldId id="313" r:id="rId17"/>
    <p:sldId id="338" r:id="rId18"/>
    <p:sldId id="342" r:id="rId19"/>
    <p:sldId id="343" r:id="rId20"/>
    <p:sldId id="341" r:id="rId21"/>
    <p:sldId id="339" r:id="rId22"/>
    <p:sldId id="340" r:id="rId23"/>
    <p:sldId id="372" r:id="rId24"/>
    <p:sldId id="345" r:id="rId25"/>
    <p:sldId id="346" r:id="rId26"/>
    <p:sldId id="32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E86"/>
    <a:srgbClr val="CA46AE"/>
    <a:srgbClr val="C63AA8"/>
    <a:srgbClr val="612A8A"/>
    <a:srgbClr val="0000FF"/>
    <a:srgbClr val="FF3300"/>
    <a:srgbClr val="DA0000"/>
    <a:srgbClr val="B80000"/>
    <a:srgbClr val="000000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2" autoAdjust="0"/>
    <p:restoredTop sz="94660"/>
  </p:normalViewPr>
  <p:slideViewPr>
    <p:cSldViewPr>
      <p:cViewPr>
        <p:scale>
          <a:sx n="80" d="100"/>
          <a:sy n="80" d="100"/>
        </p:scale>
        <p:origin x="-107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7DABD-D54C-40D6-9A41-3E302C763C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3E9A8-2956-4BCB-8CB0-553427AC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5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E9A8-2956-4BCB-8CB0-553427AC9B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6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9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568952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Финансирование проекта: </a:t>
            </a:r>
            <a:endParaRPr lang="ru-RU" sz="3200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Запрашиваемая сумма – 50 000 руб.</a:t>
            </a:r>
          </a:p>
          <a:p>
            <a:endParaRPr lang="ru-RU" sz="9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Сумма </a:t>
            </a: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со финансирования: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МБО ДО </a:t>
            </a: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ДТДиМ «Радуга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» - 112</a:t>
            </a: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 610,00 руб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</a:t>
            </a:r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Необходимые </a:t>
            </a:r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расходные </a:t>
            </a:r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материалы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Бытовой </a:t>
            </a:r>
            <a:r>
              <a:rPr lang="ru-RU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д/о </a:t>
            </a:r>
            <a:r>
              <a:rPr lang="ru-R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станок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Многофункциональный </a:t>
            </a:r>
            <a:r>
              <a:rPr lang="ru-RU" sz="2200" b="1" dirty="0">
                <a:solidFill>
                  <a:srgbClr val="007A37"/>
                </a:solidFill>
                <a:latin typeface="Comic Sans MS" panose="030F0702030302020204" pitchFamily="66" charset="0"/>
              </a:rPr>
              <a:t>инструмент </a:t>
            </a:r>
            <a:endParaRPr lang="ru-RU" sz="2200" b="1" dirty="0" smtClean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Отделочные материалы</a:t>
            </a:r>
            <a:endParaRPr lang="ru-RU" sz="2200" b="1" dirty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lang="ru-RU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ru-RU" sz="2400" b="1" dirty="0" smtClean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3053"/>
            <a:ext cx="2512227" cy="134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www.sibpilorama.info/images/gallery_0193_090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59" y="3068960"/>
            <a:ext cx="2948106" cy="22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Проекты 2017\Заставки\drill_press_h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54" y="4550868"/>
            <a:ext cx="1974268" cy="19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904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</a:t>
            </a:r>
            <a:r>
              <a:rPr lang="ru-RU" sz="32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Перспективы Проекта:</a:t>
            </a:r>
          </a:p>
          <a:p>
            <a:endParaRPr lang="ru-RU" sz="14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расширение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видов сувенирной </a:t>
            </a: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продукции;</a:t>
            </a:r>
          </a:p>
          <a:p>
            <a:endParaRPr lang="ru-RU" sz="100" b="1" dirty="0" smtClean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создание на базе ДТДиМ «Радуга» </a:t>
            </a: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лавки </a:t>
            </a:r>
            <a:endParaRPr lang="ru-RU" sz="2400" b="1" dirty="0" smtClean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«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Муйский сувенир</a:t>
            </a: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9" name="Picture 3" descr="C:\Users\1\Desktop\Проекты 2017\ДЛЯ ПРОЕКТА СУВЕНИР\IMG_20170524_103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0" y="2852936"/>
            <a:ext cx="4685038" cy="3755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esktop\Проекты 2017\Заставки\6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58" y="2852936"/>
            <a:ext cx="3090881" cy="37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90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1\Desktop\Проекты 2017\ДЛЯ ПРОЕКТА СУВЕНИР\IMG_20170524_103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29635" cy="68341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Проекты 2017\ДЛЯ ПРОЕКТА СУВЕНИР\IMG_20170524_103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3309271" cy="28529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Проекты 2017\Дорога и мы\1198192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7" y="3335418"/>
            <a:ext cx="3248253" cy="34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22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Фо-то  и видео Радуга\Фото Ярмарка 24 сент Радуга\IMG_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40135"/>
            <a:ext cx="6300192" cy="40730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725144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602B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602B"/>
                </a:solidFill>
                <a:latin typeface="Comic Sans MS" panose="030F0702030302020204" pitchFamily="66" charset="0"/>
              </a:rPr>
              <a:t>Руководители проекта: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Андыкова Светлана Цоктоевна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Михайлова Нина Васильевна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Users\1\Desktop\Проекты 2017\Кто в сказку не играл\187324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054">
            <a:off x="-549922" y="53613"/>
            <a:ext cx="4271296" cy="429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86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Проекты 2017\Кто в сказку не играл\16198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009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5"/>
            <a:ext cx="9144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7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Инициативная группа </a:t>
            </a:r>
          </a:p>
          <a:p>
            <a:pPr algn="ctr"/>
            <a:r>
              <a:rPr lang="ru-RU" sz="3600" b="1" dirty="0" smtClean="0">
                <a:solidFill>
                  <a:srgbClr val="A47D00"/>
                </a:solidFill>
                <a:latin typeface="Comic Sans MS" panose="030F0702030302020204" pitchFamily="66" charset="0"/>
              </a:rPr>
              <a:t>«Дети </a:t>
            </a:r>
            <a:r>
              <a:rPr lang="ru-RU" sz="3200" b="1" dirty="0" smtClean="0">
                <a:solidFill>
                  <a:srgbClr val="A47D00"/>
                </a:solidFill>
                <a:latin typeface="Comic Sans MS" panose="030F0702030302020204" pitchFamily="66" charset="0"/>
              </a:rPr>
              <a:t>солнца»</a:t>
            </a:r>
          </a:p>
          <a:p>
            <a:pPr algn="ctr"/>
            <a:r>
              <a:rPr lang="ru-RU" sz="2800" b="1" dirty="0" smtClean="0">
                <a:solidFill>
                  <a:srgbClr val="00602B"/>
                </a:solidFill>
                <a:latin typeface="Comic Sans MS" panose="030F0702030302020204" pitchFamily="66" charset="0"/>
              </a:rPr>
              <a:t>Дворца </a:t>
            </a:r>
            <a:r>
              <a:rPr lang="ru-RU" sz="2800" b="1" dirty="0">
                <a:solidFill>
                  <a:srgbClr val="00602B"/>
                </a:solidFill>
                <a:latin typeface="Comic Sans MS" panose="030F0702030302020204" pitchFamily="66" charset="0"/>
              </a:rPr>
              <a:t>творчества детей и молодёжи </a:t>
            </a:r>
            <a:endParaRPr lang="ru-RU" sz="2800" b="1" dirty="0" smtClean="0">
              <a:solidFill>
                <a:srgbClr val="00602B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«РАДУГА»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2" descr="C:\Users\1\Desktop\Проекты 2017\Проект Куклы\(6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99545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219971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66" y="1991"/>
            <a:ext cx="2421369" cy="26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69" y="2666822"/>
            <a:ext cx="2167129" cy="23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61" y="2683577"/>
            <a:ext cx="2396899" cy="26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1\Desktop\Проекты 2017\Кто в сказку не играл\16198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009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5"/>
            <a:ext cx="932452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 smtClean="0">
              <a:solidFill>
                <a:srgbClr val="552579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552579"/>
              </a:solidFill>
              <a:latin typeface="Comic Sans MS" panose="030F0702030302020204" pitchFamily="66" charset="0"/>
            </a:endParaRPr>
          </a:p>
          <a:p>
            <a:pPr algn="ctr"/>
            <a:endParaRPr lang="ru-RU" sz="1400" b="1" dirty="0" smtClean="0">
              <a:solidFill>
                <a:srgbClr val="552579"/>
              </a:solidFill>
              <a:latin typeface="Comic Sans MS" panose="030F0702030302020204" pitchFamily="66" charset="0"/>
            </a:endParaRPr>
          </a:p>
          <a:p>
            <a:pPr algn="ctr"/>
            <a:endParaRPr lang="ru-RU" sz="900" b="1" dirty="0">
              <a:solidFill>
                <a:srgbClr val="55257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u="sng" dirty="0" smtClean="0">
                <a:solidFill>
                  <a:srgbClr val="612A8A"/>
                </a:solidFill>
                <a:latin typeface="Comic Sans MS" panose="030F0702030302020204" pitchFamily="66" charset="0"/>
              </a:rPr>
              <a:t>ПРЕДСТАВЛЯЕТ ПРОЕКТ </a:t>
            </a:r>
          </a:p>
          <a:p>
            <a:pPr algn="ctr"/>
            <a:endParaRPr lang="ru-RU" sz="500" b="1" dirty="0" smtClean="0">
              <a:solidFill>
                <a:srgbClr val="55257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Кто в куклы не играл, </a:t>
            </a:r>
            <a:endParaRPr lang="ru-RU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тот </a:t>
            </a:r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счастья не видал»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89" name="Picture 1" descr="C:\Users\1\Desktop\Проекты 2017\Проект Куклы\igraem_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077072"/>
            <a:ext cx="3888432" cy="27809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2469"/>
            <a:ext cx="2205818" cy="24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406" y="2484892"/>
            <a:ext cx="2123728" cy="23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88" y="2596975"/>
            <a:ext cx="2262347" cy="24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88" y="15303"/>
            <a:ext cx="2345807" cy="25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1\Desktop\Проекты 2017\Кто в сказку не играл\1376817457_g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297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92787"/>
            <a:ext cx="5112568" cy="123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cliparts.co/cliparts/8cA/b7R/8cAb7RER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29068"/>
            <a:ext cx="2952327" cy="370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1\Desktop\Проекты 2017\Кто в сказку не играл\1376817457_g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297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484785"/>
            <a:ext cx="77048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000" b="1" u="sng" dirty="0" smtClean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u="sng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Краткое </a:t>
            </a:r>
            <a:r>
              <a:rPr lang="ru-RU" sz="2800" b="1" u="sng" dirty="0">
                <a:solidFill>
                  <a:srgbClr val="007A37"/>
                </a:solidFill>
                <a:latin typeface="Comic Sans MS" panose="030F0702030302020204" pitchFamily="66" charset="0"/>
              </a:rPr>
              <a:t>содержание </a:t>
            </a:r>
            <a:r>
              <a:rPr lang="ru-RU" sz="2800" b="1" u="sng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проекта:</a:t>
            </a:r>
          </a:p>
          <a:p>
            <a:pPr algn="ctr"/>
            <a:endParaRPr lang="ru-RU" sz="7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B80000"/>
                </a:solidFill>
                <a:latin typeface="Comic Sans MS" panose="030F0702030302020204" pitchFamily="66" charset="0"/>
              </a:rPr>
              <a:t>Развития  средствами</a:t>
            </a:r>
          </a:p>
          <a:p>
            <a:pPr algn="ctr"/>
            <a:r>
              <a:rPr lang="ru-RU" sz="2800" b="1" dirty="0" smtClean="0">
                <a:solidFill>
                  <a:srgbClr val="B8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B80000"/>
                </a:solidFill>
                <a:latin typeface="Comic Sans MS" panose="030F0702030302020204" pitchFamily="66" charset="0"/>
              </a:rPr>
              <a:t>кукольного театра  </a:t>
            </a:r>
            <a:r>
              <a:rPr lang="ru-RU" sz="2800" b="1" dirty="0" smtClean="0">
                <a:solidFill>
                  <a:srgbClr val="B80000"/>
                </a:solidFill>
                <a:latin typeface="Comic Sans MS" panose="030F0702030302020204" pitchFamily="66" charset="0"/>
              </a:rPr>
              <a:t>навыков </a:t>
            </a:r>
          </a:p>
          <a:p>
            <a:pPr algn="ctr"/>
            <a:r>
              <a:rPr lang="ru-RU" sz="2800" b="1" dirty="0" smtClean="0">
                <a:solidFill>
                  <a:srgbClr val="B80000"/>
                </a:solidFill>
                <a:latin typeface="Comic Sans MS" panose="030F0702030302020204" pitchFamily="66" charset="0"/>
              </a:rPr>
              <a:t>социальной адаптации детей </a:t>
            </a:r>
            <a:r>
              <a:rPr lang="ru-RU" sz="2800" b="1" dirty="0">
                <a:solidFill>
                  <a:srgbClr val="B80000"/>
                </a:solidFill>
                <a:latin typeface="Comic Sans MS" panose="030F0702030302020204" pitchFamily="66" charset="0"/>
              </a:rPr>
              <a:t>с ОВЗ, </a:t>
            </a:r>
            <a:endParaRPr lang="ru-RU" sz="2800" b="1" dirty="0" smtClean="0">
              <a:solidFill>
                <a:srgbClr val="B8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B80000"/>
                </a:solidFill>
                <a:latin typeface="Comic Sans MS" panose="030F0702030302020204" pitchFamily="66" charset="0"/>
              </a:rPr>
              <a:t>подготовка их к </a:t>
            </a:r>
            <a:r>
              <a:rPr lang="ru-RU" sz="2800" b="1" dirty="0">
                <a:solidFill>
                  <a:srgbClr val="B80000"/>
                </a:solidFill>
                <a:latin typeface="Comic Sans MS" panose="030F0702030302020204" pitchFamily="66" charset="0"/>
              </a:rPr>
              <a:t>самостоятельной жизни и </a:t>
            </a:r>
            <a:r>
              <a:rPr lang="ru-RU" sz="2800" b="1" dirty="0" smtClean="0">
                <a:solidFill>
                  <a:srgbClr val="B80000"/>
                </a:solidFill>
                <a:latin typeface="Comic Sans MS" panose="030F0702030302020204" pitchFamily="66" charset="0"/>
              </a:rPr>
              <a:t>включения </a:t>
            </a:r>
            <a:r>
              <a:rPr lang="ru-RU" sz="2800" b="1" dirty="0">
                <a:solidFill>
                  <a:srgbClr val="B80000"/>
                </a:solidFill>
                <a:latin typeface="Comic Sans MS" panose="030F0702030302020204" pitchFamily="66" charset="0"/>
              </a:rPr>
              <a:t>в социальную среду </a:t>
            </a:r>
            <a:endParaRPr lang="ru-RU" sz="2800" b="1" dirty="0" smtClean="0">
              <a:solidFill>
                <a:srgbClr val="B8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B80000"/>
                </a:solidFill>
                <a:latin typeface="Comic Sans MS" panose="030F0702030302020204" pitchFamily="66" charset="0"/>
              </a:rPr>
              <a:t>полноправными </a:t>
            </a:r>
            <a:r>
              <a:rPr lang="ru-RU" sz="2800" b="1" dirty="0">
                <a:solidFill>
                  <a:srgbClr val="B80000"/>
                </a:solidFill>
                <a:latin typeface="Comic Sans MS" panose="030F0702030302020204" pitchFamily="66" charset="0"/>
              </a:rPr>
              <a:t>членами общества.</a:t>
            </a:r>
          </a:p>
        </p:txBody>
      </p:sp>
      <p:pic>
        <p:nvPicPr>
          <p:cNvPr id="5124" name="Picture 4" descr="kuklovod-animatsionnaya-kartinka-0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725144"/>
            <a:ext cx="3024336" cy="21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Проекты 2017\Кто в сказку не играл\16198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585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5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5274"/>
            <a:ext cx="8640960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Цели </a:t>
            </a:r>
            <a:r>
              <a:rPr lang="ru-RU" sz="36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проекта</a:t>
            </a:r>
            <a:r>
              <a:rPr lang="ru-RU" sz="36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  <a:p>
            <a:pPr lvl="0" algn="ctr"/>
            <a:endParaRPr lang="ru-RU" sz="105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Создание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условий для успешного </a:t>
            </a:r>
            <a:endParaRPr lang="ru-RU" sz="2800" b="1" dirty="0" smtClean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преодоления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у детей с ОВЗ  </a:t>
            </a:r>
            <a:endParaRPr lang="ru-RU" sz="2800" b="1" dirty="0" smtClean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трудностей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в </a:t>
            </a: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общении.</a:t>
            </a:r>
            <a:endParaRPr lang="ru-RU" sz="2800" b="1" dirty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Оказание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моральной </a:t>
            </a: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поддержки и</a:t>
            </a:r>
          </a:p>
          <a:p>
            <a:pPr lvl="0" algn="ctr"/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финансовой помощи </a:t>
            </a:r>
            <a:r>
              <a:rPr lang="ru-RU" sz="2800" b="1" dirty="0" err="1">
                <a:solidFill>
                  <a:srgbClr val="007A37"/>
                </a:solidFill>
                <a:latin typeface="Comic Sans MS" panose="030F0702030302020204" pitchFamily="66" charset="0"/>
              </a:rPr>
              <a:t>таксимовским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 детям, находящимся в трудной жизненной ситуации в ходе сбора средств от </a:t>
            </a: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показа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спектакля </a:t>
            </a: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в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рамках благотворительной ярмарки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"</a:t>
            </a:r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Доброе Таксимо – 2017»</a:t>
            </a:r>
          </a:p>
        </p:txBody>
      </p:sp>
    </p:spTree>
    <p:extLst>
      <p:ext uri="{BB962C8B-B14F-4D97-AF65-F5344CB8AC3E}">
        <p14:creationId xmlns:p14="http://schemas.microsoft.com/office/powerpoint/2010/main" val="142238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Проекты 2017\Кто в сказку не играл\16198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585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5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055274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74482"/>
            <a:ext cx="8856984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Задачи </a:t>
            </a:r>
            <a:r>
              <a:rPr lang="ru-RU" sz="36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проекта:</a:t>
            </a:r>
          </a:p>
          <a:p>
            <a:endParaRPr lang="ru-RU" sz="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6CA62C"/>
                </a:solidFill>
                <a:latin typeface="Comic Sans MS" panose="030F0702030302020204" pitchFamily="66" charset="0"/>
              </a:rPr>
              <a:t>выработка новых конструктивных способов поведения в затруднённых для ребёнка ситуациях</a:t>
            </a:r>
            <a:r>
              <a:rPr lang="ru-RU" sz="2800" b="1" dirty="0" smtClean="0">
                <a:solidFill>
                  <a:srgbClr val="6CA62C"/>
                </a:solidFill>
                <a:latin typeface="Comic Sans MS" panose="030F0702030302020204" pitchFamily="66" charset="0"/>
              </a:rPr>
              <a:t>;</a:t>
            </a:r>
            <a:endParaRPr lang="ru-RU" sz="900" b="1" dirty="0">
              <a:solidFill>
                <a:srgbClr val="6CA62C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9D4B07"/>
                </a:solidFill>
                <a:latin typeface="Comic Sans MS" panose="030F0702030302020204" pitchFamily="66" charset="0"/>
              </a:rPr>
              <a:t>повышение у ребёнка уверенности в себе, развитие самопринятия и принятия других;</a:t>
            </a:r>
          </a:p>
          <a:p>
            <a:pPr lvl="0"/>
            <a:endParaRPr lang="ru-RU" sz="105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пробудить интерес у детей к кукольному театру</a:t>
            </a:r>
            <a:r>
              <a:rPr lang="ru-RU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;</a:t>
            </a:r>
            <a:endParaRPr lang="ru-RU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подготовить и провести кукольный спектакль в рамках </a:t>
            </a: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благотворительной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ярмарки </a:t>
            </a:r>
            <a:endParaRPr lang="ru-RU" sz="2800" b="1" dirty="0" smtClean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«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Доброе 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Таксимо - 2017».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Проекты 2017\Заставки\CDQ__sCVEAAa8ik.jpg 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" y="1062028"/>
            <a:ext cx="9144000" cy="43518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4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1\Desktop\Проекты 2017\Кто в сказку не играл\1376817457_g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865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137" y="2136339"/>
            <a:ext cx="8952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A47D00"/>
                </a:solidFill>
                <a:latin typeface="Comic Sans MS" panose="030F0702030302020204" pitchFamily="66" charset="0"/>
              </a:rPr>
              <a:t>.</a:t>
            </a:r>
            <a:endParaRPr lang="ru-RU" sz="2800" b="1" dirty="0">
              <a:solidFill>
                <a:srgbClr val="A47D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305342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 algn="ctr"/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 algn="ctr"/>
            <a:endParaRPr lang="ru-RU" b="1" dirty="0" smtClean="0">
              <a:solidFill>
                <a:srgbClr val="00602B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88840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Что в </a:t>
            </a:r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итоге способствует</a:t>
            </a:r>
          </a:p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-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социализации </a:t>
            </a: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детей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с ОВЗ</a:t>
            </a: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,</a:t>
            </a:r>
          </a:p>
          <a:p>
            <a:pPr marL="457200" lvl="0" indent="-457200" algn="ctr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включение 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их в социальную среду полноправными членами общества.</a:t>
            </a:r>
          </a:p>
        </p:txBody>
      </p:sp>
      <p:pic>
        <p:nvPicPr>
          <p:cNvPr id="3074" name="Picture 2" descr="http://www.gifki.org/data/media/154/kloun-animatsionnaya-kartinka-03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09" y="3828805"/>
            <a:ext cx="1694706" cy="23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ifki.org/data/media/154/kloun-animatsionnaya-kartinka-03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85" y="3828805"/>
            <a:ext cx="1710131" cy="23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1\Desktop\Проекты 2017\Кто в сказку не играл\1376817457_g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081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137" y="2136339"/>
            <a:ext cx="8952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A47D00"/>
                </a:solidFill>
                <a:latin typeface="Comic Sans MS" panose="030F0702030302020204" pitchFamily="66" charset="0"/>
              </a:rPr>
              <a:t>.</a:t>
            </a:r>
            <a:endParaRPr lang="ru-RU" sz="2800" b="1" dirty="0">
              <a:solidFill>
                <a:srgbClr val="A47D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507"/>
            <a:ext cx="8064896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Содержание </a:t>
            </a:r>
            <a:r>
              <a:rPr lang="ru-RU" sz="36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проекта</a:t>
            </a:r>
            <a:r>
              <a:rPr lang="ru-RU" sz="36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sz="1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У детей с </a:t>
            </a:r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ограниченными </a:t>
            </a:r>
          </a:p>
          <a:p>
            <a:pPr lvl="0" algn="ctr"/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возможностями </a:t>
            </a:r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здоровья </a:t>
            </a:r>
            <a:endParaRPr lang="ru-RU" sz="24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процесс </a:t>
            </a:r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социализации </a:t>
            </a:r>
          </a:p>
          <a:p>
            <a:pPr lvl="0" algn="ctr"/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значительно затруднен.  </a:t>
            </a:r>
          </a:p>
          <a:p>
            <a:pPr lvl="0" algn="ctr"/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Во многом это связано с тем, что эти дети </a:t>
            </a:r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воспитываются </a:t>
            </a:r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и обучаются в домашних условиях. </a:t>
            </a:r>
          </a:p>
          <a:p>
            <a:pPr lvl="0" algn="ctr"/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Однако социализация ребенка происходит в ходе взаимодействия с </a:t>
            </a:r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окружающими </a:t>
            </a:r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людьми</a:t>
            </a:r>
            <a:r>
              <a:rPr lang="ru-RU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4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1\Desktop\Проекты 2017\Кто в сказку не играл\1376817457_g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441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137" y="2136339"/>
            <a:ext cx="8952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A47D00"/>
                </a:solidFill>
                <a:latin typeface="Comic Sans MS" panose="030F0702030302020204" pitchFamily="66" charset="0"/>
              </a:rPr>
              <a:t>.</a:t>
            </a:r>
            <a:endParaRPr lang="ru-RU" sz="2800" b="1" dirty="0">
              <a:solidFill>
                <a:srgbClr val="A47D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05342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 algn="ctr"/>
            <a:endParaRPr lang="ru-RU" sz="1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 algn="ctr"/>
            <a:endParaRPr lang="ru-RU" sz="900" b="1" dirty="0" smtClean="0">
              <a:solidFill>
                <a:srgbClr val="00602B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2500" b="1" dirty="0" smtClean="0">
                <a:solidFill>
                  <a:srgbClr val="00602B"/>
                </a:solidFill>
                <a:latin typeface="Comic Sans MS" panose="030F0702030302020204" pitchFamily="66" charset="0"/>
              </a:rPr>
              <a:t>Ни </a:t>
            </a:r>
            <a:r>
              <a:rPr lang="ru-RU" sz="2500" b="1" dirty="0">
                <a:solidFill>
                  <a:srgbClr val="00602B"/>
                </a:solidFill>
                <a:latin typeface="Comic Sans MS" panose="030F0702030302020204" pitchFamily="66" charset="0"/>
              </a:rPr>
              <a:t>в какой другой </a:t>
            </a:r>
            <a:r>
              <a:rPr lang="ru-RU" sz="2500" b="1" dirty="0" smtClean="0">
                <a:solidFill>
                  <a:srgbClr val="00602B"/>
                </a:solidFill>
                <a:latin typeface="Comic Sans MS" panose="030F0702030302020204" pitchFamily="66" charset="0"/>
              </a:rPr>
              <a:t>деятельности</a:t>
            </a:r>
          </a:p>
          <a:p>
            <a:pPr lvl="0" algn="ctr"/>
            <a:r>
              <a:rPr lang="ru-RU" sz="2500" b="1" dirty="0" smtClean="0">
                <a:solidFill>
                  <a:srgbClr val="00602B"/>
                </a:solidFill>
                <a:latin typeface="Comic Sans MS" panose="030F0702030302020204" pitchFamily="66" charset="0"/>
              </a:rPr>
              <a:t> </a:t>
            </a:r>
            <a:r>
              <a:rPr lang="ru-RU" sz="2500" b="1" dirty="0">
                <a:solidFill>
                  <a:srgbClr val="00602B"/>
                </a:solidFill>
                <a:latin typeface="Comic Sans MS" panose="030F0702030302020204" pitchFamily="66" charset="0"/>
              </a:rPr>
              <a:t>ребенок не проявляет </a:t>
            </a:r>
            <a:endParaRPr lang="ru-RU" sz="2500" b="1" dirty="0" smtClean="0">
              <a:solidFill>
                <a:srgbClr val="00602B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2500" b="1" dirty="0" smtClean="0">
                <a:solidFill>
                  <a:srgbClr val="00602B"/>
                </a:solidFill>
                <a:latin typeface="Comic Sans MS" panose="030F0702030302020204" pitchFamily="66" charset="0"/>
              </a:rPr>
              <a:t>столько </a:t>
            </a:r>
            <a:r>
              <a:rPr lang="ru-RU" sz="2500" b="1" dirty="0">
                <a:solidFill>
                  <a:srgbClr val="00602B"/>
                </a:solidFill>
                <a:latin typeface="Comic Sans MS" panose="030F0702030302020204" pitchFamily="66" charset="0"/>
              </a:rPr>
              <a:t>настойчивости,</a:t>
            </a:r>
          </a:p>
          <a:p>
            <a:pPr lvl="0" algn="ctr"/>
            <a:r>
              <a:rPr lang="ru-RU" sz="2500" b="1" dirty="0">
                <a:solidFill>
                  <a:srgbClr val="00602B"/>
                </a:solidFill>
                <a:latin typeface="Comic Sans MS" panose="030F0702030302020204" pitchFamily="66" charset="0"/>
              </a:rPr>
              <a:t>как в процессе интересной игры.</a:t>
            </a:r>
          </a:p>
          <a:p>
            <a:pPr lvl="0" algn="ctr"/>
            <a:r>
              <a:rPr lang="ru-RU" sz="2500" b="1" dirty="0">
                <a:solidFill>
                  <a:srgbClr val="00602B"/>
                </a:solidFill>
                <a:latin typeface="Comic Sans MS" panose="030F0702030302020204" pitchFamily="66" charset="0"/>
              </a:rPr>
              <a:t>Одним из видов творческих игр является  </a:t>
            </a:r>
          </a:p>
          <a:p>
            <a:pPr lvl="0" algn="ctr"/>
            <a:r>
              <a:rPr lang="ru-RU" sz="2500" b="1" dirty="0">
                <a:solidFill>
                  <a:srgbClr val="00602B"/>
                </a:solidFill>
                <a:latin typeface="Comic Sans MS" panose="030F0702030302020204" pitchFamily="66" charset="0"/>
              </a:rPr>
              <a:t>кукольный театр, </a:t>
            </a:r>
          </a:p>
          <a:p>
            <a:pPr lvl="0" algn="ctr"/>
            <a:r>
              <a:rPr lang="ru-RU" sz="2500" b="1" dirty="0">
                <a:solidFill>
                  <a:srgbClr val="00602B"/>
                </a:solidFill>
                <a:latin typeface="Comic Sans MS" panose="030F0702030302020204" pitchFamily="66" charset="0"/>
              </a:rPr>
              <a:t>который позволяет решать ряд коррекционных задач: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развивать точность и </a:t>
            </a:r>
            <a:r>
              <a:rPr lang="ru-RU" sz="25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координацию движений</a:t>
            </a:r>
            <a:r>
              <a:rPr lang="ru-RU" sz="2500" b="1" dirty="0">
                <a:solidFill>
                  <a:srgbClr val="0000FF"/>
                </a:solidFill>
                <a:latin typeface="Comic Sans MS" panose="030F0702030302020204" pitchFamily="66" charset="0"/>
              </a:rPr>
              <a:t>; </a:t>
            </a:r>
            <a:endParaRPr lang="ru-RU" sz="25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500" b="1" dirty="0" smtClean="0">
                <a:solidFill>
                  <a:srgbClr val="AA3F3C"/>
                </a:solidFill>
                <a:latin typeface="Comic Sans MS" panose="030F0702030302020204" pitchFamily="66" charset="0"/>
              </a:rPr>
              <a:t>речевые </a:t>
            </a:r>
            <a:r>
              <a:rPr lang="ru-RU" sz="2500" b="1" dirty="0">
                <a:solidFill>
                  <a:srgbClr val="AA3F3C"/>
                </a:solidFill>
                <a:latin typeface="Comic Sans MS" panose="030F0702030302020204" pitchFamily="66" charset="0"/>
              </a:rPr>
              <a:t>и неречевые средства </a:t>
            </a:r>
            <a:r>
              <a:rPr lang="ru-RU" sz="2500" b="1" dirty="0" smtClean="0">
                <a:solidFill>
                  <a:srgbClr val="AA3F3C"/>
                </a:solidFill>
                <a:latin typeface="Comic Sans MS" panose="030F0702030302020204" pitchFamily="66" charset="0"/>
              </a:rPr>
              <a:t>общения;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25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эмоционально-волевую </a:t>
            </a:r>
            <a:r>
              <a:rPr lang="ru-RU" sz="25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9886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Проекты 2017\Кто в сказку не играл\16198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585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5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055274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7448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82368"/>
            <a:ext cx="8820472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7A37"/>
                </a:solidFill>
                <a:latin typeface="Comic Sans MS" panose="030F0702030302020204" pitchFamily="66" charset="0"/>
              </a:rPr>
              <a:t>Финансирование проекта: </a:t>
            </a:r>
            <a:endParaRPr lang="ru-RU" sz="2800" b="1" u="sng" dirty="0" smtClean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algn="ctr"/>
            <a:endParaRPr lang="ru-RU" sz="1050" b="1" u="sng" dirty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Запрашиваемая сумма – 50 000 руб</a:t>
            </a:r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ru-RU" sz="5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endParaRPr lang="ru-RU" sz="9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Сумма со финансирования: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МБО ДО ДТДиМ «Радуга» - 106 100,00 </a:t>
            </a:r>
            <a:r>
              <a:rPr lang="ru-RU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руб</a:t>
            </a:r>
            <a:r>
              <a:rPr lang="ru-RU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1\Desktop\Проекты 2017\Проект Куклы\4614123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4F3"/>
              </a:clrFrom>
              <a:clrTo>
                <a:srgbClr val="F8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96" y="3813721"/>
            <a:ext cx="6061856" cy="30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Проекты 2017\Кто в сказку не играл\16198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009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5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055274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7448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13392"/>
            <a:ext cx="76328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901882"/>
                </a:solidFill>
                <a:latin typeface="Comic Sans MS" panose="030F0702030302020204" pitchFamily="66" charset="0"/>
              </a:rPr>
              <a:t>. </a:t>
            </a:r>
            <a:endParaRPr lang="ru-RU" sz="2500" b="1" dirty="0">
              <a:solidFill>
                <a:srgbClr val="90188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28425"/>
            <a:ext cx="74168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Необходимые расходные материалы</a:t>
            </a:r>
            <a:r>
              <a:rPr lang="ru-RU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Куклы планшетные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Ширма напольная для кукольного театра</a:t>
            </a:r>
          </a:p>
        </p:txBody>
      </p:sp>
      <p:pic>
        <p:nvPicPr>
          <p:cNvPr id="4098" name="Picture 2" descr="http://www.gifki.org/data/media/154/kloun-animatsionnaya-kartinka-03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1227"/>
            <a:ext cx="2342778" cy="32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miles24.ru/data/smiles/anime-kukly-248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3766627"/>
            <a:ext cx="1800200" cy="256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7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Проекты 2017\Кто в сказку не играл\16198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585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5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055274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7448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066384"/>
            <a:ext cx="705678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Перспективы </a:t>
            </a:r>
            <a:r>
              <a:rPr lang="ru-RU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Проекта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организация гастрольных поездок кукольного театра по образовательным учреждениям Муйского района;</a:t>
            </a:r>
          </a:p>
          <a:p>
            <a:endParaRPr lang="ru-RU" sz="1000" b="1" dirty="0">
              <a:solidFill>
                <a:srgbClr val="00602B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налаживание творческого общения с театральными коллективами Республики и страны в целом</a:t>
            </a:r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1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   </a:t>
            </a:r>
            <a:r>
              <a:rPr lang="ru-RU" sz="24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Руководитель проекта – </a:t>
            </a:r>
          </a:p>
          <a:p>
            <a:pPr algn="r"/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Серикова Любовь Владимировна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педагог дополнительного образования,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почётный работник общего образования РФ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911" y="193413"/>
            <a:ext cx="1897543" cy="20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762" y="2281749"/>
            <a:ext cx="1897543" cy="20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51" y="193413"/>
            <a:ext cx="1897543" cy="20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40" y="2384832"/>
            <a:ext cx="1897543" cy="20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esktop\Проекты 2017\Кто в сказку не играл\161988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585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1\Desktop\Проекты 2017\Проект Куклы\1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132856"/>
            <a:ext cx="7488832" cy="37828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911" y="193413"/>
            <a:ext cx="1897543" cy="20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904" y="2132856"/>
            <a:ext cx="2105775" cy="2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97" y="2852936"/>
            <a:ext cx="2247670" cy="24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-fotki.yandex.ru/get/6514/112265771.1f2/0_833bf_ecd203c1_S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0"/>
            <a:ext cx="259228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Проекты 2017\Заставки\flexistaffin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Проекты 2017\Проект Куклы\my-vse-mozhem_thum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395">
            <a:off x="5359368" y="1486707"/>
            <a:ext cx="3842933" cy="28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Фасад Радуги\Баннер\Для Разумовой\0_8591_8c6ываc494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43352"/>
            <a:ext cx="7272808" cy="606275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1\Desktop\августовская конференция\4171461.jpeg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4491">
            <a:off x="901614" y="520328"/>
            <a:ext cx="1929413" cy="19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1\Desktop\августовская конференция\4171461.jpeg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3159">
            <a:off x="6584467" y="3725587"/>
            <a:ext cx="2115115" cy="26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1\Desktop\августовская конференция\4171461.jpeg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681">
            <a:off x="6876710" y="947788"/>
            <a:ext cx="1782130" cy="134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1\Desktop\августовская конференция\4171461.jpeg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A0C3E9"/>
              </a:clrFrom>
              <a:clrTo>
                <a:srgbClr val="A0C3E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0077">
            <a:off x="1244391" y="4465303"/>
            <a:ext cx="2412301" cy="20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41" y="228902"/>
            <a:ext cx="80710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Дворец творчества детей и молодёжи </a:t>
            </a:r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«Радуга»</a:t>
            </a:r>
            <a:endParaRPr lang="ru-RU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015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Представляет проект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  <a:r>
              <a:rPr lang="ru-RU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«Муйский сувенир»</a:t>
            </a:r>
          </a:p>
          <a:p>
            <a:pPr algn="ctr"/>
            <a:endParaRPr lang="ru-RU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Баннер: 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"</a:t>
            </a:r>
            <a:r>
              <a:rPr lang="en-US"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NORDGOLD</a:t>
            </a:r>
            <a:r>
              <a:rPr lang="ru-RU"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 РАДУГА = СУВЕНИР ДЛЯ  РАДОСТИ!"</a:t>
            </a:r>
            <a:endParaRPr lang="ru-RU" sz="2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100" b="1" dirty="0" smtClean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Любят 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взрослые и дети </a:t>
            </a:r>
            <a:b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Наши </a:t>
            </a: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сувениры.</a:t>
            </a: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/>
            </a:r>
            <a:b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Мы желаем всем на свете </a:t>
            </a:r>
            <a:b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7A37"/>
                </a:solidFill>
                <a:latin typeface="Comic Sans MS" panose="030F0702030302020204" pitchFamily="66" charset="0"/>
              </a:rPr>
              <a:t>Радости и мира</a:t>
            </a:r>
            <a:r>
              <a:rPr lang="ru-RU" sz="28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9" name="Picture 2" descr="C:\Users\1\Desktop\Проекты 2017\ДЛЯ ПРОЕКТА СУВЕНИР\IMG_20170524_103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2721"/>
            <a:ext cx="3960439" cy="26281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Проекты 2017\Заставки\fla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4469"/>
            <a:ext cx="4032448" cy="26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70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1752600"/>
            <a:ext cx="9059863" cy="40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" y="227297"/>
            <a:ext cx="7929239" cy="124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605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288"/>
            <a:ext cx="8964488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36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Цели </a:t>
            </a:r>
            <a:r>
              <a:rPr lang="ru-RU" sz="36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проекта</a:t>
            </a:r>
            <a:r>
              <a:rPr lang="ru-RU" sz="36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Раскрытие творческого потенциала </a:t>
            </a:r>
            <a:r>
              <a:rPr lang="ru-RU" sz="2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таксимовских</a:t>
            </a:r>
            <a:r>
              <a:rPr lang="ru-RU" sz="2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умельцев </a:t>
            </a:r>
            <a:r>
              <a:rPr lang="ru-RU" sz="2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– детей </a:t>
            </a:r>
            <a:r>
              <a:rPr lang="ru-RU" sz="2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и взрослых </a:t>
            </a:r>
            <a:endParaRPr lang="ru-RU" sz="2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ru-RU" sz="2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в </a:t>
            </a:r>
            <a:r>
              <a:rPr lang="ru-RU" sz="2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ходе изготовления сувенирной продукции </a:t>
            </a:r>
            <a:endParaRPr lang="ru-RU" sz="2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ru-RU" sz="2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с </a:t>
            </a:r>
            <a:r>
              <a:rPr lang="ru-RU" sz="2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местным и национальным колоритом</a:t>
            </a:r>
            <a:r>
              <a:rPr lang="ru-RU" sz="2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lvl="0" algn="just"/>
            <a:endParaRPr lang="ru-RU" sz="105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Оказание моральной поддержки, материальной и финансовой помощи </a:t>
            </a:r>
            <a:r>
              <a:rPr lang="ru-RU" sz="2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таксимовским</a:t>
            </a:r>
            <a:r>
              <a:rPr lang="ru-RU" sz="2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детям, находящимся в трудной жизненной ситуации в ходе реализации сувенирной </a:t>
            </a:r>
            <a:r>
              <a:rPr lang="ru-RU" sz="2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продукции </a:t>
            </a:r>
            <a:r>
              <a:rPr lang="ru-RU" sz="2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на </a:t>
            </a:r>
            <a:r>
              <a:rPr lang="ru-RU" sz="2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благотворительной ярмарке</a:t>
            </a:r>
          </a:p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"Доброе Таксимо – 2017</a:t>
            </a:r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</a:t>
            </a:r>
          </a:p>
          <a:p>
            <a:pPr lvl="0" algn="ctr"/>
            <a:endParaRPr lang="ru-RU" b="1" dirty="0">
              <a:solidFill>
                <a:srgbClr val="007A3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Фо-то  и видео Радуга\Фото Ярмарка 24 сент Радуга\Фото от Тарасовны\ОТЕЦ АНДРЕЙ И СУНДУЧКИ ДОБРОТЫ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1" y="404664"/>
            <a:ext cx="8739897" cy="61206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09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96448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Задачи </a:t>
            </a:r>
            <a:r>
              <a:rPr lang="ru-RU" sz="32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проекта</a:t>
            </a:r>
            <a:r>
              <a:rPr lang="ru-RU" sz="32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sz="1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Пробудить </a:t>
            </a: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интерес у детей к истории и народным традициям Муйского 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района;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</a:t>
            </a:r>
            <a:endParaRPr lang="ru-RU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Подготовить и провести мастер классы по ДПИ и другим видам художественного 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творчества;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A37"/>
                </a:solidFill>
                <a:latin typeface="Comic Sans MS" panose="030F0702030302020204" pitchFamily="66" charset="0"/>
              </a:rPr>
              <a:t>Провести ярмарку умений и продажу сувенирной продукции на открытых </a:t>
            </a:r>
            <a:r>
              <a:rPr lang="ru-RU" sz="2400" b="1" dirty="0" smtClean="0">
                <a:solidFill>
                  <a:srgbClr val="007A37"/>
                </a:solidFill>
                <a:latin typeface="Comic Sans MS" panose="030F0702030302020204" pitchFamily="66" charset="0"/>
              </a:rPr>
              <a:t>площадках;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7A37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Организовать передачу собранных финансовых средств нуждающимся </a:t>
            </a:r>
            <a:r>
              <a:rPr 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семьям;</a:t>
            </a:r>
          </a:p>
          <a:p>
            <a:pPr lvl="0"/>
            <a:endParaRPr lang="ru-RU" sz="1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AA3F3C"/>
                </a:solidFill>
                <a:latin typeface="Comic Sans MS" panose="030F0702030302020204" pitchFamily="66" charset="0"/>
              </a:rPr>
              <a:t>Распространение и освещение в СМИ и социальных сетях Интернета позитивного опыта благотворительности, совместного творчества детей и </a:t>
            </a:r>
            <a:r>
              <a:rPr lang="ru-RU" sz="2400" b="1" dirty="0" smtClean="0">
                <a:solidFill>
                  <a:srgbClr val="AA3F3C"/>
                </a:solidFill>
                <a:latin typeface="Comic Sans MS" panose="030F0702030302020204" pitchFamily="66" charset="0"/>
              </a:rPr>
              <a:t>взрослых и </a:t>
            </a:r>
            <a:r>
              <a:rPr lang="ru-RU" sz="2400" b="1" dirty="0">
                <a:solidFill>
                  <a:srgbClr val="AA3F3C"/>
                </a:solidFill>
                <a:latin typeface="Comic Sans MS" panose="030F0702030302020204" pitchFamily="66" charset="0"/>
              </a:rPr>
              <a:t>компании </a:t>
            </a:r>
            <a:r>
              <a:rPr lang="en-US" sz="2400" b="1" dirty="0">
                <a:solidFill>
                  <a:srgbClr val="AA3F3C"/>
                </a:solidFill>
                <a:latin typeface="Comic Sans MS" panose="030F0702030302020204" pitchFamily="66" charset="0"/>
              </a:rPr>
              <a:t>NORDGOLD</a:t>
            </a:r>
            <a:r>
              <a:rPr lang="ru-RU" sz="2400" b="1" dirty="0">
                <a:solidFill>
                  <a:srgbClr val="AA3F3C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687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1070</TotalTime>
  <Words>569</Words>
  <Application>Microsoft Office PowerPoint</Application>
  <PresentationFormat>Экран (4:3)</PresentationFormat>
  <Paragraphs>188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Медвеженок</dc:creator>
  <cp:lastModifiedBy>Fujitsu</cp:lastModifiedBy>
  <cp:revision>90</cp:revision>
  <dcterms:created xsi:type="dcterms:W3CDTF">2015-04-14T08:44:58Z</dcterms:created>
  <dcterms:modified xsi:type="dcterms:W3CDTF">2021-04-01T03:38:07Z</dcterms:modified>
</cp:coreProperties>
</file>