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369" r:id="rId2"/>
    <p:sldId id="368" r:id="rId3"/>
    <p:sldId id="370" r:id="rId4"/>
    <p:sldId id="296" r:id="rId5"/>
    <p:sldId id="297" r:id="rId6"/>
    <p:sldId id="300" r:id="rId7"/>
    <p:sldId id="298" r:id="rId8"/>
    <p:sldId id="305" r:id="rId9"/>
    <p:sldId id="299" r:id="rId10"/>
    <p:sldId id="310" r:id="rId11"/>
    <p:sldId id="308" r:id="rId12"/>
    <p:sldId id="309" r:id="rId13"/>
    <p:sldId id="302" r:id="rId14"/>
    <p:sldId id="276" r:id="rId15"/>
    <p:sldId id="312" r:id="rId16"/>
    <p:sldId id="313" r:id="rId17"/>
    <p:sldId id="338" r:id="rId18"/>
    <p:sldId id="342" r:id="rId19"/>
    <p:sldId id="343" r:id="rId20"/>
    <p:sldId id="341" r:id="rId21"/>
    <p:sldId id="339" r:id="rId22"/>
    <p:sldId id="340" r:id="rId23"/>
    <p:sldId id="372" r:id="rId24"/>
    <p:sldId id="345" r:id="rId25"/>
    <p:sldId id="346" r:id="rId26"/>
    <p:sldId id="32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E86"/>
    <a:srgbClr val="CA46AE"/>
    <a:srgbClr val="C63AA8"/>
    <a:srgbClr val="612A8A"/>
    <a:srgbClr val="0000FF"/>
    <a:srgbClr val="FF3300"/>
    <a:srgbClr val="DA0000"/>
    <a:srgbClr val="B80000"/>
    <a:srgbClr val="000000"/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92" autoAdjust="0"/>
    <p:restoredTop sz="94660"/>
  </p:normalViewPr>
  <p:slideViewPr>
    <p:cSldViewPr>
      <p:cViewPr>
        <p:scale>
          <a:sx n="80" d="100"/>
          <a:sy n="80" d="100"/>
        </p:scale>
        <p:origin x="-1074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7DABD-D54C-40D6-9A41-3E302C763CFE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3E9A8-2956-4BCB-8CB0-553427AC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85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3E9A8-2956-4BCB-8CB0-553427AC9B7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365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gif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95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8568952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Финансирование проекта: </a:t>
            </a:r>
            <a:endParaRPr lang="ru-RU" sz="3200" b="1" u="sng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Запрашиваемая сумма – 50 000 руб.</a:t>
            </a:r>
          </a:p>
          <a:p>
            <a:endParaRPr lang="ru-RU" sz="9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ru-RU" sz="4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Сумма </a:t>
            </a:r>
            <a:r>
              <a:rPr lang="ru-RU" sz="2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со финансирования: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МБО ДО </a:t>
            </a:r>
            <a:r>
              <a:rPr lang="ru-RU" sz="2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ДТДиМ «Радуга</a:t>
            </a:r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» - 112</a:t>
            </a:r>
            <a:r>
              <a:rPr lang="ru-RU" sz="2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 610,00 руб</a:t>
            </a:r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sz="1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    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         </a:t>
            </a:r>
            <a:r>
              <a:rPr lang="ru-RU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Необходимые </a:t>
            </a:r>
            <a:r>
              <a:rPr lang="ru-RU" sz="2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расходные </a:t>
            </a:r>
            <a:r>
              <a:rPr lang="ru-RU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материалы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Бытовой </a:t>
            </a:r>
            <a:r>
              <a:rPr lang="ru-RU" sz="2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д/о </a:t>
            </a:r>
            <a:r>
              <a:rPr lang="ru-RU" sz="2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станок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Многофункциональный </a:t>
            </a:r>
            <a:r>
              <a:rPr lang="ru-RU" sz="22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инструмент </a:t>
            </a:r>
            <a:endParaRPr lang="ru-RU" sz="2200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Отделочные материалы</a:t>
            </a:r>
            <a:endParaRPr lang="ru-RU" sz="2200" b="1" dirty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ru-RU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endParaRPr lang="ru-RU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endParaRPr lang="ru-RU" sz="2400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endParaRPr lang="ru-RU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ru-RU" sz="24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93053"/>
            <a:ext cx="2512227" cy="1344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http://www.sibpilorama.info/images/gallery_0193_090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359" y="3068960"/>
            <a:ext cx="2948106" cy="224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1\Desktop\Проекты 2017\Заставки\drill_press_hw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854" y="4550868"/>
            <a:ext cx="1974268" cy="197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1904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7129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          </a:t>
            </a:r>
            <a:r>
              <a:rPr lang="ru-RU" sz="32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Перспективы Проекта:</a:t>
            </a:r>
          </a:p>
          <a:p>
            <a:endParaRPr lang="ru-RU" sz="1400" b="1" dirty="0" smtClean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расширение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видов сувенирной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продукции;</a:t>
            </a:r>
          </a:p>
          <a:p>
            <a:endParaRPr lang="ru-RU" sz="100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создание на базе ДТДиМ «Радуга»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лавки </a:t>
            </a:r>
            <a:endParaRPr lang="ru-RU" sz="2400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«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Муйский сувенир</a:t>
            </a: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»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219" name="Picture 3" descr="C:\Users\1\Desktop\Проекты 2017\ДЛЯ ПРОЕКТА СУВЕНИР\IMG_20170524_1036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10" y="2852936"/>
            <a:ext cx="4685038" cy="3755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1\Desktop\Проекты 2017\Заставки\6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558" y="2852936"/>
            <a:ext cx="3090881" cy="375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903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1\Desktop\Проекты 2017\ДЛЯ ПРОЕКТА СУВЕНИР\IMG_20170524_103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29635" cy="683414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1\Desktop\Проекты 2017\ДЛЯ ПРОЕКТА СУВЕНИР\IMG_20170524_1038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3309271" cy="285293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\Desktop\Проекты 2017\Дорога и мы\11981920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57" y="3335418"/>
            <a:ext cx="3248253" cy="349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4223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Фо-то  и видео Радуга\Фото Ярмарка 24 сент Радуга\IMG_0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940135"/>
            <a:ext cx="6300192" cy="407304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4725144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rgbClr val="00602B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Руководители проекта: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Андыкова Светлана Цоктоевна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Михайлова Нина Васильевна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4" name="Picture 2" descr="C:\Users\1\Desktop\Проекты 2017\Кто в сказку не играл\1873241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2054">
            <a:off x="-549922" y="53613"/>
            <a:ext cx="4271296" cy="429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7868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10009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914400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8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7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Инициативная группа </a:t>
            </a:r>
          </a:p>
          <a:p>
            <a:pPr algn="ctr"/>
            <a:r>
              <a:rPr lang="ru-RU" sz="3600" b="1" dirty="0" smtClean="0">
                <a:solidFill>
                  <a:srgbClr val="A47D00"/>
                </a:solidFill>
                <a:latin typeface="Comic Sans MS" panose="030F0702030302020204" pitchFamily="66" charset="0"/>
              </a:rPr>
              <a:t>«Дети </a:t>
            </a:r>
            <a:r>
              <a:rPr lang="ru-RU" sz="3200" b="1" dirty="0" smtClean="0">
                <a:solidFill>
                  <a:srgbClr val="A47D00"/>
                </a:solidFill>
                <a:latin typeface="Comic Sans MS" panose="030F0702030302020204" pitchFamily="66" charset="0"/>
              </a:rPr>
              <a:t>солнца»</a:t>
            </a:r>
          </a:p>
          <a:p>
            <a:pPr algn="ctr"/>
            <a:r>
              <a:rPr lang="ru-RU" sz="2800" b="1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Дворца </a:t>
            </a:r>
            <a:r>
              <a:rPr lang="ru-RU" sz="2800" b="1" dirty="0">
                <a:solidFill>
                  <a:srgbClr val="00602B"/>
                </a:solidFill>
                <a:latin typeface="Comic Sans MS" panose="030F0702030302020204" pitchFamily="66" charset="0"/>
              </a:rPr>
              <a:t>творчества детей и молодёжи </a:t>
            </a:r>
            <a:endParaRPr lang="ru-RU" sz="2800" b="1" dirty="0" smtClean="0">
              <a:solidFill>
                <a:srgbClr val="00602B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«РАДУГА»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8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Picture 2" descr="C:\Users\1\Desktop\Проекты 2017\Проект Куклы\(65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29000"/>
            <a:ext cx="499545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2199712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166" y="1991"/>
            <a:ext cx="2421369" cy="266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969" y="2666822"/>
            <a:ext cx="2167129" cy="238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661" y="2683577"/>
            <a:ext cx="2396899" cy="263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83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0"/>
            <a:ext cx="10009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9324528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800" b="1" dirty="0" smtClean="0">
              <a:solidFill>
                <a:srgbClr val="552579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552579"/>
              </a:solidFill>
              <a:latin typeface="Comic Sans MS" panose="030F0702030302020204" pitchFamily="66" charset="0"/>
            </a:endParaRPr>
          </a:p>
          <a:p>
            <a:pPr algn="ctr"/>
            <a:endParaRPr lang="ru-RU" sz="1400" b="1" dirty="0" smtClean="0">
              <a:solidFill>
                <a:srgbClr val="552579"/>
              </a:solidFill>
              <a:latin typeface="Comic Sans MS" panose="030F0702030302020204" pitchFamily="66" charset="0"/>
            </a:endParaRPr>
          </a:p>
          <a:p>
            <a:pPr algn="ctr"/>
            <a:endParaRPr lang="ru-RU" sz="900" b="1" dirty="0">
              <a:solidFill>
                <a:srgbClr val="55257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u="sng" dirty="0" smtClean="0">
                <a:solidFill>
                  <a:srgbClr val="612A8A"/>
                </a:solidFill>
                <a:latin typeface="Comic Sans MS" panose="030F0702030302020204" pitchFamily="66" charset="0"/>
              </a:rPr>
              <a:t>ПРЕДСТАВЛЯЕТ ПРОЕКТ </a:t>
            </a:r>
          </a:p>
          <a:p>
            <a:pPr algn="ctr"/>
            <a:endParaRPr lang="ru-RU" sz="500" b="1" dirty="0" smtClean="0">
              <a:solidFill>
                <a:srgbClr val="55257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«</a:t>
            </a:r>
            <a:r>
              <a:rPr lang="ru-RU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Кто в куклы не играл, </a:t>
            </a:r>
            <a:endParaRPr lang="ru-RU" sz="32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тот </a:t>
            </a:r>
            <a:r>
              <a:rPr lang="ru-RU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счастья не видал»</a:t>
            </a:r>
          </a:p>
          <a:p>
            <a:pPr algn="ctr"/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289" name="Picture 1" descr="C:\Users\1\Desktop\Проекты 2017\Проект Куклы\igraem_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4077072"/>
            <a:ext cx="3888432" cy="278092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22469"/>
            <a:ext cx="2205818" cy="242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406" y="2484892"/>
            <a:ext cx="2123728" cy="233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288" y="2596975"/>
            <a:ext cx="2262347" cy="248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288" y="15303"/>
            <a:ext cx="2345807" cy="258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51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1\Desktop\Проекты 2017\Кто в сказку не играл\1376817457_gl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0"/>
            <a:ext cx="102971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92787"/>
            <a:ext cx="5112568" cy="123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http://cliparts.co/cliparts/8cA/b7R/8cAb7RERi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029068"/>
            <a:ext cx="2952327" cy="370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30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1\Desktop\Проекты 2017\Кто в сказку не играл\1376817457_gl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0"/>
            <a:ext cx="102971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484785"/>
            <a:ext cx="770485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0" b="1" u="sng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u="sng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Краткое </a:t>
            </a:r>
            <a:r>
              <a:rPr lang="ru-RU" sz="2800" b="1" u="sng" dirty="0">
                <a:solidFill>
                  <a:srgbClr val="007A37"/>
                </a:solidFill>
                <a:latin typeface="Comic Sans MS" panose="030F0702030302020204" pitchFamily="66" charset="0"/>
              </a:rPr>
              <a:t>содержание </a:t>
            </a:r>
            <a:r>
              <a:rPr lang="ru-RU" sz="2800" b="1" u="sng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проекта:</a:t>
            </a:r>
          </a:p>
          <a:p>
            <a:pPr algn="ctr"/>
            <a:endParaRPr lang="ru-RU" sz="7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B80000"/>
                </a:solidFill>
                <a:latin typeface="Comic Sans MS" panose="030F0702030302020204" pitchFamily="66" charset="0"/>
              </a:rPr>
              <a:t>Развития  средствами</a:t>
            </a:r>
          </a:p>
          <a:p>
            <a:pPr algn="ctr"/>
            <a:r>
              <a:rPr lang="ru-RU" sz="2800" b="1" dirty="0" smtClean="0">
                <a:solidFill>
                  <a:srgbClr val="B80000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B80000"/>
                </a:solidFill>
                <a:latin typeface="Comic Sans MS" panose="030F0702030302020204" pitchFamily="66" charset="0"/>
              </a:rPr>
              <a:t>кукольного театра  </a:t>
            </a:r>
            <a:r>
              <a:rPr lang="ru-RU" sz="2800" b="1" dirty="0" smtClean="0">
                <a:solidFill>
                  <a:srgbClr val="B80000"/>
                </a:solidFill>
                <a:latin typeface="Comic Sans MS" panose="030F0702030302020204" pitchFamily="66" charset="0"/>
              </a:rPr>
              <a:t>навыков </a:t>
            </a:r>
          </a:p>
          <a:p>
            <a:pPr algn="ctr"/>
            <a:r>
              <a:rPr lang="ru-RU" sz="2800" b="1" dirty="0" smtClean="0">
                <a:solidFill>
                  <a:srgbClr val="B80000"/>
                </a:solidFill>
                <a:latin typeface="Comic Sans MS" panose="030F0702030302020204" pitchFamily="66" charset="0"/>
              </a:rPr>
              <a:t>социальной адаптации детей </a:t>
            </a:r>
            <a:r>
              <a:rPr lang="ru-RU" sz="2800" b="1" dirty="0">
                <a:solidFill>
                  <a:srgbClr val="B80000"/>
                </a:solidFill>
                <a:latin typeface="Comic Sans MS" panose="030F0702030302020204" pitchFamily="66" charset="0"/>
              </a:rPr>
              <a:t>с ОВЗ, </a:t>
            </a:r>
            <a:endParaRPr lang="ru-RU" sz="2800" b="1" dirty="0" smtClean="0">
              <a:solidFill>
                <a:srgbClr val="B8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B80000"/>
                </a:solidFill>
                <a:latin typeface="Comic Sans MS" panose="030F0702030302020204" pitchFamily="66" charset="0"/>
              </a:rPr>
              <a:t>подготовка их к </a:t>
            </a:r>
            <a:r>
              <a:rPr lang="ru-RU" sz="2800" b="1" dirty="0">
                <a:solidFill>
                  <a:srgbClr val="B80000"/>
                </a:solidFill>
                <a:latin typeface="Comic Sans MS" panose="030F0702030302020204" pitchFamily="66" charset="0"/>
              </a:rPr>
              <a:t>самостоятельной жизни и </a:t>
            </a:r>
            <a:r>
              <a:rPr lang="ru-RU" sz="2800" b="1" dirty="0" smtClean="0">
                <a:solidFill>
                  <a:srgbClr val="B80000"/>
                </a:solidFill>
                <a:latin typeface="Comic Sans MS" panose="030F0702030302020204" pitchFamily="66" charset="0"/>
              </a:rPr>
              <a:t>включения </a:t>
            </a:r>
            <a:r>
              <a:rPr lang="ru-RU" sz="2800" b="1" dirty="0">
                <a:solidFill>
                  <a:srgbClr val="B80000"/>
                </a:solidFill>
                <a:latin typeface="Comic Sans MS" panose="030F0702030302020204" pitchFamily="66" charset="0"/>
              </a:rPr>
              <a:t>в социальную среду </a:t>
            </a:r>
            <a:endParaRPr lang="ru-RU" sz="2800" b="1" dirty="0" smtClean="0">
              <a:solidFill>
                <a:srgbClr val="B8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B80000"/>
                </a:solidFill>
                <a:latin typeface="Comic Sans MS" panose="030F0702030302020204" pitchFamily="66" charset="0"/>
              </a:rPr>
              <a:t>полноправными </a:t>
            </a:r>
            <a:r>
              <a:rPr lang="ru-RU" sz="2800" b="1" dirty="0">
                <a:solidFill>
                  <a:srgbClr val="B80000"/>
                </a:solidFill>
                <a:latin typeface="Comic Sans MS" panose="030F0702030302020204" pitchFamily="66" charset="0"/>
              </a:rPr>
              <a:t>членами общества.</a:t>
            </a:r>
          </a:p>
        </p:txBody>
      </p:sp>
      <p:pic>
        <p:nvPicPr>
          <p:cNvPr id="5124" name="Picture 4" descr="kuklovod-animatsionnaya-kartinka-000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20" y="4725144"/>
            <a:ext cx="3024336" cy="211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59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10585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55274"/>
            <a:ext cx="8640960" cy="5363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Цели </a:t>
            </a:r>
            <a:r>
              <a:rPr lang="ru-RU" sz="36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проекта</a:t>
            </a:r>
            <a:r>
              <a:rPr lang="ru-RU" sz="3600" u="sng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</a:p>
          <a:p>
            <a:pPr lvl="0" algn="ctr"/>
            <a:endParaRPr lang="ru-RU" sz="105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Создание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условий для успешного </a:t>
            </a:r>
            <a:endParaRPr lang="ru-RU" sz="2800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преодоления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у детей с ОВЗ  </a:t>
            </a:r>
            <a:endParaRPr lang="ru-RU" sz="2800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трудностей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в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общении.</a:t>
            </a:r>
            <a:endParaRPr lang="ru-RU" sz="2800" b="1" dirty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Оказание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моральной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поддержки и</a:t>
            </a:r>
          </a:p>
          <a:p>
            <a:pPr lvl="0" algn="ctr"/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финансовой помощи </a:t>
            </a:r>
            <a:r>
              <a:rPr lang="ru-RU" sz="2800" b="1" dirty="0" err="1">
                <a:solidFill>
                  <a:srgbClr val="007A37"/>
                </a:solidFill>
                <a:latin typeface="Comic Sans MS" panose="030F0702030302020204" pitchFamily="66" charset="0"/>
              </a:rPr>
              <a:t>таксимовским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 детям, находящимся в трудной жизненной ситуации в ходе сбора средств от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показа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спектакля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в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рамках благотворительной ярмарки</a:t>
            </a:r>
          </a:p>
          <a:p>
            <a:pPr lvl="0" algn="ctr"/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"</a:t>
            </a:r>
            <a:r>
              <a:rPr lang="ru-RU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Доброе Таксимо – 2017»</a:t>
            </a:r>
          </a:p>
        </p:txBody>
      </p:sp>
    </p:spTree>
    <p:extLst>
      <p:ext uri="{BB962C8B-B14F-4D97-AF65-F5344CB8AC3E}">
        <p14:creationId xmlns:p14="http://schemas.microsoft.com/office/powerpoint/2010/main" val="142238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10585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055274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74482"/>
            <a:ext cx="8856984" cy="5901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Задачи </a:t>
            </a:r>
            <a:r>
              <a:rPr lang="ru-RU" sz="36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проекта:</a:t>
            </a:r>
          </a:p>
          <a:p>
            <a:endParaRPr lang="ru-RU" sz="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6CA62C"/>
                </a:solidFill>
                <a:latin typeface="Comic Sans MS" panose="030F0702030302020204" pitchFamily="66" charset="0"/>
              </a:rPr>
              <a:t>выработка новых конструктивных способов поведения в затруднённых для ребёнка ситуациях</a:t>
            </a:r>
            <a:r>
              <a:rPr lang="ru-RU" sz="2800" b="1" dirty="0" smtClean="0">
                <a:solidFill>
                  <a:srgbClr val="6CA62C"/>
                </a:solidFill>
                <a:latin typeface="Comic Sans MS" panose="030F0702030302020204" pitchFamily="66" charset="0"/>
              </a:rPr>
              <a:t>;</a:t>
            </a:r>
            <a:endParaRPr lang="ru-RU" sz="900" b="1" dirty="0">
              <a:solidFill>
                <a:srgbClr val="6CA62C"/>
              </a:solidFill>
              <a:latin typeface="Comic Sans MS" panose="030F0702030302020204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9D4B07"/>
                </a:solidFill>
                <a:latin typeface="Comic Sans MS" panose="030F0702030302020204" pitchFamily="66" charset="0"/>
              </a:rPr>
              <a:t>повышение у ребёнка уверенности в себе, развитие самопринятия и принятия других;</a:t>
            </a:r>
          </a:p>
          <a:p>
            <a:pPr lvl="0"/>
            <a:endParaRPr lang="ru-RU" sz="105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пробудить интерес у детей к кукольному театру</a:t>
            </a:r>
            <a:r>
              <a:rPr lang="ru-RU" sz="28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;</a:t>
            </a:r>
            <a:endParaRPr lang="ru-RU" sz="2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подготовить и провести кукольный спектакль в рамках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благотворительной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ярмарки </a:t>
            </a:r>
            <a:endParaRPr lang="ru-RU" sz="2800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«</a:t>
            </a:r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Доброе </a:t>
            </a:r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Таксимо - 2017».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00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Проекты 2017\Заставки\CDQ__sCVEAAa8ik.jpg 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9" y="1062028"/>
            <a:ext cx="9144000" cy="435183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692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042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1\Desktop\Проекты 2017\Кто в сказку не играл\1376817457_gl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8650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137" y="2136339"/>
            <a:ext cx="89523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A47D00"/>
                </a:solidFill>
                <a:latin typeface="Comic Sans MS" panose="030F0702030302020204" pitchFamily="66" charset="0"/>
              </a:rPr>
              <a:t>.</a:t>
            </a:r>
            <a:endParaRPr lang="ru-RU" sz="2800" b="1" dirty="0">
              <a:solidFill>
                <a:srgbClr val="A47D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305342"/>
            <a:ext cx="6696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endParaRPr lang="ru-RU" b="1" dirty="0" smtClean="0">
              <a:solidFill>
                <a:srgbClr val="00602B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988840"/>
            <a:ext cx="73448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Что в </a:t>
            </a:r>
            <a:r>
              <a:rPr lang="ru-RU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итоге способствует</a:t>
            </a:r>
          </a:p>
          <a:p>
            <a:pPr marL="457200" lvl="0" indent="-457200" algn="ctr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-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социализации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детей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с ОВЗ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,</a:t>
            </a:r>
          </a:p>
          <a:p>
            <a:pPr marL="457200" lvl="0" indent="-457200" algn="ctr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включение  </a:t>
            </a:r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их в социальную среду полноправными членами общества.</a:t>
            </a:r>
          </a:p>
        </p:txBody>
      </p:sp>
      <p:pic>
        <p:nvPicPr>
          <p:cNvPr id="3074" name="Picture 2" descr="http://www.gifki.org/data/media/154/kloun-animatsionnaya-kartinka-033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009" y="3828805"/>
            <a:ext cx="1694706" cy="238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gifki.org/data/media/154/kloun-animatsionnaya-kartinka-033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185" y="3828805"/>
            <a:ext cx="1710131" cy="238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4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1\Desktop\Проекты 2017\Кто в сказку не играл\1376817457_gl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0"/>
            <a:ext cx="10081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137" y="2136339"/>
            <a:ext cx="89523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A47D00"/>
                </a:solidFill>
                <a:latin typeface="Comic Sans MS" panose="030F0702030302020204" pitchFamily="66" charset="0"/>
              </a:rPr>
              <a:t>.</a:t>
            </a:r>
            <a:endParaRPr lang="ru-RU" sz="2800" b="1" dirty="0">
              <a:solidFill>
                <a:srgbClr val="A47D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628507"/>
            <a:ext cx="8064896" cy="4285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5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6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Содержание </a:t>
            </a:r>
            <a:r>
              <a:rPr lang="ru-RU" sz="36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проекта</a:t>
            </a:r>
            <a:r>
              <a:rPr lang="ru-RU" sz="3600" u="sng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</a:p>
          <a:p>
            <a:endParaRPr lang="ru-RU" sz="10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У детей с </a:t>
            </a:r>
            <a:r>
              <a:rPr lang="ru-RU" sz="24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ограниченными </a:t>
            </a:r>
          </a:p>
          <a:p>
            <a:pPr lvl="0" algn="ctr"/>
            <a:r>
              <a:rPr lang="ru-RU" sz="24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возможностями </a:t>
            </a: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здоровья </a:t>
            </a:r>
            <a:endParaRPr lang="ru-RU" sz="2400" b="1" dirty="0" smtClean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4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процесс </a:t>
            </a: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социализации </a:t>
            </a:r>
          </a:p>
          <a:p>
            <a:pPr lvl="0" algn="ctr"/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значительно затруднен.  </a:t>
            </a:r>
          </a:p>
          <a:p>
            <a:pPr lvl="0" algn="ctr"/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Во многом это связано с тем, что эти дети </a:t>
            </a:r>
            <a:r>
              <a:rPr lang="ru-RU" sz="24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воспитываются </a:t>
            </a: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и обучаются в домашних условиях. </a:t>
            </a:r>
          </a:p>
          <a:p>
            <a:pPr lvl="0" algn="ctr"/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Однако социализация ребенка происходит в ходе взаимодействия с </a:t>
            </a:r>
            <a:r>
              <a:rPr lang="ru-RU" sz="24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окружающими </a:t>
            </a: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людьми</a:t>
            </a:r>
            <a:r>
              <a:rPr lang="ru-RU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845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 descr="C:\Users\1\Desktop\Проекты 2017\Кто в сказку не играл\1376817457_gl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0"/>
            <a:ext cx="104411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4137" y="2136339"/>
            <a:ext cx="89523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A47D00"/>
                </a:solidFill>
                <a:latin typeface="Comic Sans MS" panose="030F0702030302020204" pitchFamily="66" charset="0"/>
              </a:rPr>
              <a:t>.</a:t>
            </a:r>
            <a:endParaRPr lang="ru-RU" sz="2800" b="1" dirty="0">
              <a:solidFill>
                <a:srgbClr val="A47D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305342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endParaRPr lang="ru-RU" sz="1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ctr"/>
            <a:endParaRPr lang="ru-RU" sz="900" b="1" dirty="0" smtClean="0">
              <a:solidFill>
                <a:srgbClr val="00602B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500" b="1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Ни </a:t>
            </a:r>
            <a:r>
              <a:rPr lang="ru-RU" sz="2500" b="1" dirty="0">
                <a:solidFill>
                  <a:srgbClr val="00602B"/>
                </a:solidFill>
                <a:latin typeface="Comic Sans MS" panose="030F0702030302020204" pitchFamily="66" charset="0"/>
              </a:rPr>
              <a:t>в какой другой </a:t>
            </a:r>
            <a:r>
              <a:rPr lang="ru-RU" sz="2500" b="1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деятельности</a:t>
            </a:r>
          </a:p>
          <a:p>
            <a:pPr lvl="0" algn="ctr"/>
            <a:r>
              <a:rPr lang="ru-RU" sz="2500" b="1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 </a:t>
            </a:r>
            <a:r>
              <a:rPr lang="ru-RU" sz="2500" b="1" dirty="0">
                <a:solidFill>
                  <a:srgbClr val="00602B"/>
                </a:solidFill>
                <a:latin typeface="Comic Sans MS" panose="030F0702030302020204" pitchFamily="66" charset="0"/>
              </a:rPr>
              <a:t>ребенок не проявляет </a:t>
            </a:r>
            <a:endParaRPr lang="ru-RU" sz="2500" b="1" dirty="0" smtClean="0">
              <a:solidFill>
                <a:srgbClr val="00602B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ru-RU" sz="2500" b="1" dirty="0" smtClean="0">
                <a:solidFill>
                  <a:srgbClr val="00602B"/>
                </a:solidFill>
                <a:latin typeface="Comic Sans MS" panose="030F0702030302020204" pitchFamily="66" charset="0"/>
              </a:rPr>
              <a:t>столько </a:t>
            </a:r>
            <a:r>
              <a:rPr lang="ru-RU" sz="2500" b="1" dirty="0">
                <a:solidFill>
                  <a:srgbClr val="00602B"/>
                </a:solidFill>
                <a:latin typeface="Comic Sans MS" panose="030F0702030302020204" pitchFamily="66" charset="0"/>
              </a:rPr>
              <a:t>настойчивости,</a:t>
            </a:r>
          </a:p>
          <a:p>
            <a:pPr lvl="0" algn="ctr"/>
            <a:r>
              <a:rPr lang="ru-RU" sz="2500" b="1" dirty="0">
                <a:solidFill>
                  <a:srgbClr val="00602B"/>
                </a:solidFill>
                <a:latin typeface="Comic Sans MS" panose="030F0702030302020204" pitchFamily="66" charset="0"/>
              </a:rPr>
              <a:t>как в процессе интересной игры.</a:t>
            </a:r>
          </a:p>
          <a:p>
            <a:pPr lvl="0" algn="ctr"/>
            <a:r>
              <a:rPr lang="ru-RU" sz="2500" b="1" dirty="0">
                <a:solidFill>
                  <a:srgbClr val="00602B"/>
                </a:solidFill>
                <a:latin typeface="Comic Sans MS" panose="030F0702030302020204" pitchFamily="66" charset="0"/>
              </a:rPr>
              <a:t>Одним из видов творческих игр является  </a:t>
            </a:r>
          </a:p>
          <a:p>
            <a:pPr lvl="0" algn="ctr"/>
            <a:r>
              <a:rPr lang="ru-RU" sz="2500" b="1" dirty="0">
                <a:solidFill>
                  <a:srgbClr val="00602B"/>
                </a:solidFill>
                <a:latin typeface="Comic Sans MS" panose="030F0702030302020204" pitchFamily="66" charset="0"/>
              </a:rPr>
              <a:t>кукольный театр, </a:t>
            </a:r>
          </a:p>
          <a:p>
            <a:pPr lvl="0" algn="ctr"/>
            <a:r>
              <a:rPr lang="ru-RU" sz="2500" b="1" dirty="0">
                <a:solidFill>
                  <a:srgbClr val="00602B"/>
                </a:solidFill>
                <a:latin typeface="Comic Sans MS" panose="030F0702030302020204" pitchFamily="66" charset="0"/>
              </a:rPr>
              <a:t>который позволяет решать ряд коррекционных задач: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5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развивать точность и </a:t>
            </a:r>
            <a:r>
              <a:rPr lang="ru-RU" sz="25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координацию движений</a:t>
            </a:r>
            <a:r>
              <a:rPr lang="ru-RU" sz="2500" b="1" dirty="0">
                <a:solidFill>
                  <a:srgbClr val="0000FF"/>
                </a:solidFill>
                <a:latin typeface="Comic Sans MS" panose="030F0702030302020204" pitchFamily="66" charset="0"/>
              </a:rPr>
              <a:t>; </a:t>
            </a:r>
            <a:endParaRPr lang="ru-RU" sz="2500" b="1" dirty="0" smtClean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500" b="1" dirty="0" smtClean="0">
                <a:solidFill>
                  <a:srgbClr val="AA3F3C"/>
                </a:solidFill>
                <a:latin typeface="Comic Sans MS" panose="030F0702030302020204" pitchFamily="66" charset="0"/>
              </a:rPr>
              <a:t>речевые </a:t>
            </a:r>
            <a:r>
              <a:rPr lang="ru-RU" sz="2500" b="1" dirty="0">
                <a:solidFill>
                  <a:srgbClr val="AA3F3C"/>
                </a:solidFill>
                <a:latin typeface="Comic Sans MS" panose="030F0702030302020204" pitchFamily="66" charset="0"/>
              </a:rPr>
              <a:t>и неречевые средства </a:t>
            </a:r>
            <a:r>
              <a:rPr lang="ru-RU" sz="2500" b="1" dirty="0" smtClean="0">
                <a:solidFill>
                  <a:srgbClr val="AA3F3C"/>
                </a:solidFill>
                <a:latin typeface="Comic Sans MS" panose="030F0702030302020204" pitchFamily="66" charset="0"/>
              </a:rPr>
              <a:t>общения;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25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эмоционально-волевую </a:t>
            </a:r>
            <a:r>
              <a:rPr lang="ru-RU" sz="25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198860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10585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055274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74482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682368"/>
            <a:ext cx="8820472" cy="2131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007A37"/>
                </a:solidFill>
                <a:latin typeface="Comic Sans MS" panose="030F0702030302020204" pitchFamily="66" charset="0"/>
              </a:rPr>
              <a:t>Финансирование проекта: </a:t>
            </a:r>
            <a:endParaRPr lang="ru-RU" sz="2800" b="1" u="sng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50" b="1" u="sng" dirty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Запрашиваемая сумма – 50 000 руб</a:t>
            </a: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endParaRPr lang="ru-RU" sz="5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ctr"/>
            <a:endParaRPr lang="ru-RU" sz="9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Сумма со финансирования: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МБО ДО ДТДиМ «Радуга» - 106 100,00 </a:t>
            </a:r>
            <a:r>
              <a:rPr lang="ru-RU" sz="28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руб</a:t>
            </a:r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C:\Users\1\Desktop\Проекты 2017\Проект Куклы\4614123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4F3"/>
              </a:clrFrom>
              <a:clrTo>
                <a:srgbClr val="F8F4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496" y="3813721"/>
            <a:ext cx="6061856" cy="304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10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0"/>
            <a:ext cx="10009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055274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74482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613392"/>
            <a:ext cx="76328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901882"/>
                </a:solidFill>
                <a:latin typeface="Comic Sans MS" panose="030F0702030302020204" pitchFamily="66" charset="0"/>
              </a:rPr>
              <a:t>. </a:t>
            </a:r>
            <a:endParaRPr lang="ru-RU" sz="2500" b="1" dirty="0">
              <a:solidFill>
                <a:srgbClr val="901882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328425"/>
            <a:ext cx="74168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0000FF"/>
                </a:solidFill>
                <a:latin typeface="Comic Sans MS" panose="030F0702030302020204" pitchFamily="66" charset="0"/>
              </a:rPr>
              <a:t>Необходимые расходные материалы</a:t>
            </a:r>
            <a:r>
              <a:rPr lang="ru-RU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Куклы планшетные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Ширма напольная для кукольного театра</a:t>
            </a:r>
          </a:p>
        </p:txBody>
      </p:sp>
      <p:pic>
        <p:nvPicPr>
          <p:cNvPr id="4098" name="Picture 2" descr="http://www.gifki.org/data/media/154/kloun-animatsionnaya-kartinka-033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421227"/>
            <a:ext cx="2342778" cy="326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smiles24.ru/data/smiles/anime-kukly-248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20072" y="3766627"/>
            <a:ext cx="1800200" cy="256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74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10585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5"/>
            <a:ext cx="8892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055274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74482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066384"/>
            <a:ext cx="705678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u="sng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Перспективы </a:t>
            </a:r>
            <a:r>
              <a:rPr lang="ru-RU" sz="24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Проекта</a:t>
            </a: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</a:p>
          <a:p>
            <a:endParaRPr lang="ru-RU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организация гастрольных поездок кукольного театра по образовательным учреждениям Муйского района;</a:t>
            </a:r>
          </a:p>
          <a:p>
            <a:endParaRPr lang="ru-RU" sz="1000" b="1" dirty="0">
              <a:solidFill>
                <a:srgbClr val="00602B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налаживание творческого общения с театральными коллективами Республики и страны в целом</a:t>
            </a:r>
            <a:r>
              <a:rPr lang="ru-RU" sz="24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11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r"/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    </a:t>
            </a:r>
            <a:r>
              <a:rPr lang="ru-RU" sz="24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Руководитель проекта – </a:t>
            </a:r>
          </a:p>
          <a:p>
            <a:pPr algn="r"/>
            <a:r>
              <a:rPr lang="ru-RU" sz="2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Серикова Любовь Владимировна</a:t>
            </a: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,</a:t>
            </a:r>
          </a:p>
          <a:p>
            <a:pPr algn="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педагог дополнительного образования,</a:t>
            </a:r>
          </a:p>
          <a:p>
            <a:pPr algn="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почётный работник общего образования РФ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        </a:t>
            </a:r>
            <a:endParaRPr lang="ru-RU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7911" y="193413"/>
            <a:ext cx="1897543" cy="20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4762" y="2281749"/>
            <a:ext cx="1897543" cy="20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351" y="193413"/>
            <a:ext cx="1897543" cy="20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040" y="2384832"/>
            <a:ext cx="1897543" cy="20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3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1\Desktop\Проекты 2017\Кто в сказку не играл\1619886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10585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1\Desktop\Проекты 2017\Проект Куклы\111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2132856"/>
            <a:ext cx="7488832" cy="378287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7911" y="193413"/>
            <a:ext cx="1897543" cy="20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7904" y="2132856"/>
            <a:ext cx="2105775" cy="231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397" y="2852936"/>
            <a:ext cx="2247670" cy="247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-fotki.yandex.ru/get/6514/112265771.1f2/0_833bf_ecd203c1_S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268" y="0"/>
            <a:ext cx="2592288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56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Проекты 2017\Заставки\flexistaffing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01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Проекты 2017\Проект Куклы\my-vse-mozhem_thum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7395">
            <a:off x="5359368" y="1486707"/>
            <a:ext cx="3842933" cy="288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78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Фасад Радуги\Баннер\Для Разумовой\0_8591_8c6ываc4943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43352"/>
            <a:ext cx="7272808" cy="606275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1\Desktop\августовская конференция\4171461.jpeg"/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74491">
            <a:off x="901614" y="520328"/>
            <a:ext cx="1929413" cy="194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1\Desktop\августовская конференция\4171461.jpeg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83159">
            <a:off x="6584467" y="3725587"/>
            <a:ext cx="2115115" cy="269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1\Desktop\августовская конференция\4171461.jpeg"/>
          <p:cNvPicPr>
            <a:picLocks noChangeAspect="1" noChangeArrowheads="1" noCrop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7681">
            <a:off x="6876710" y="947788"/>
            <a:ext cx="1782130" cy="134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1\Desktop\августовская конференция\4171461.jpeg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A0C3E9"/>
              </a:clrFrom>
              <a:clrTo>
                <a:srgbClr val="A0C3E9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90077">
            <a:off x="1244391" y="4465303"/>
            <a:ext cx="2412301" cy="207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41" y="228902"/>
            <a:ext cx="80710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Дворец творчества детей и молодёжи </a:t>
            </a:r>
            <a:r>
              <a:rPr lang="ru-RU" sz="4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«Радуга»</a:t>
            </a:r>
            <a:endParaRPr lang="ru-RU" sz="4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7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015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Представляет проект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 </a:t>
            </a:r>
            <a:r>
              <a:rPr lang="ru-RU" sz="36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«Муйский сувенир»</a:t>
            </a:r>
          </a:p>
          <a:p>
            <a:pPr algn="ctr"/>
            <a:endParaRPr lang="ru-RU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556792"/>
            <a:ext cx="9144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Баннер: </a:t>
            </a:r>
          </a:p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"</a:t>
            </a:r>
            <a:r>
              <a:rPr lang="en-US"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NORDGOLD</a:t>
            </a:r>
            <a:r>
              <a:rPr lang="ru-RU"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+ РАДУГА = СУВЕНИР ДЛЯ  РАДОСТИ!"</a:t>
            </a:r>
            <a:endParaRPr lang="ru-RU" sz="2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100" b="1" dirty="0" smtClean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Любят 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взрослые и дети </a:t>
            </a:r>
            <a:b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Наши 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сувениры.</a:t>
            </a: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Мы желаем всем на свете </a:t>
            </a:r>
            <a:b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007A37"/>
                </a:solidFill>
                <a:latin typeface="Comic Sans MS" panose="030F0702030302020204" pitchFamily="66" charset="0"/>
              </a:rPr>
              <a:t>Радости и мира</a:t>
            </a:r>
            <a:r>
              <a:rPr lang="ru-RU" sz="28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!</a:t>
            </a:r>
          </a:p>
        </p:txBody>
      </p:sp>
      <p:pic>
        <p:nvPicPr>
          <p:cNvPr id="9" name="Picture 2" descr="C:\Users\1\Desktop\Проекты 2017\ДЛЯ ПРОЕКТА СУВЕНИР\IMG_20170524_1037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12721"/>
            <a:ext cx="3960439" cy="262817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Проекты 2017\Заставки\fla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94469"/>
            <a:ext cx="4032448" cy="262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170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" y="1752600"/>
            <a:ext cx="9059863" cy="405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9" y="227297"/>
            <a:ext cx="7929239" cy="1243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6053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288"/>
            <a:ext cx="8964488" cy="5886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ru-RU" sz="36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Цели </a:t>
            </a:r>
            <a:r>
              <a:rPr lang="ru-RU" sz="36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проекта</a:t>
            </a:r>
            <a:r>
              <a:rPr lang="ru-RU" sz="3600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</a:p>
          <a:p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Раскрытие творческого потенциала </a:t>
            </a:r>
            <a:r>
              <a:rPr lang="ru-RU" sz="26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таксимовских</a:t>
            </a:r>
            <a:r>
              <a:rPr lang="ru-RU" sz="2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умельцев </a:t>
            </a:r>
            <a:r>
              <a:rPr lang="ru-RU" sz="2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– детей </a:t>
            </a:r>
            <a:r>
              <a:rPr lang="ru-RU" sz="2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и взрослых </a:t>
            </a:r>
            <a:endParaRPr lang="ru-RU" sz="2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ru-RU" sz="2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  в </a:t>
            </a:r>
            <a:r>
              <a:rPr lang="ru-RU" sz="2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ходе изготовления сувенирной продукции </a:t>
            </a:r>
            <a:endParaRPr lang="ru-RU" sz="2600" b="1" dirty="0" smtClean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lvl="0" algn="just"/>
            <a:r>
              <a:rPr lang="ru-RU" sz="2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  с </a:t>
            </a:r>
            <a:r>
              <a:rPr lang="ru-RU" sz="2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местным и национальным колоритом</a:t>
            </a:r>
            <a:r>
              <a:rPr lang="ru-RU" sz="2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.</a:t>
            </a:r>
          </a:p>
          <a:p>
            <a:pPr lvl="0" algn="just"/>
            <a:endParaRPr lang="ru-RU" sz="105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Оказание моральной поддержки, материальной и финансовой помощи </a:t>
            </a:r>
            <a:r>
              <a:rPr lang="ru-RU" sz="26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таксимовским</a:t>
            </a:r>
            <a:r>
              <a:rPr lang="ru-RU" sz="2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детям, находящимся в трудной жизненной ситуации в ходе реализации сувенирной </a:t>
            </a:r>
            <a:r>
              <a:rPr lang="ru-RU" sz="2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продукции </a:t>
            </a:r>
            <a:r>
              <a:rPr lang="ru-RU" sz="2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на </a:t>
            </a:r>
            <a:r>
              <a:rPr lang="ru-RU" sz="2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благотворительной ярмарке</a:t>
            </a:r>
          </a:p>
          <a:p>
            <a:pPr lvl="0" algn="ctr"/>
            <a:r>
              <a:rPr lang="ru-RU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"Доброе Таксимо – 2017</a:t>
            </a:r>
            <a:r>
              <a:rPr lang="ru-RU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»</a:t>
            </a:r>
          </a:p>
          <a:p>
            <a:pPr lvl="0" algn="ctr"/>
            <a:endParaRPr lang="ru-RU" b="1" dirty="0">
              <a:solidFill>
                <a:srgbClr val="007A37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88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Фо-то  и видео Радуга\Фото Ярмарка 24 сент Радуга\Фото от Тарасовны\ОТЕЦ АНДРЕЙ И СУНДУЧКИ ДОБРОТЫ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51" y="404664"/>
            <a:ext cx="8739897" cy="612068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5098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96448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Задачи </a:t>
            </a:r>
            <a:r>
              <a:rPr lang="ru-RU" sz="3200" b="1" u="sng" dirty="0">
                <a:solidFill>
                  <a:srgbClr val="C00000"/>
                </a:solidFill>
                <a:latin typeface="Comic Sans MS" panose="030F0702030302020204" pitchFamily="66" charset="0"/>
              </a:rPr>
              <a:t>проекта</a:t>
            </a:r>
            <a:r>
              <a:rPr lang="ru-RU" sz="3200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</a:p>
          <a:p>
            <a:endParaRPr lang="ru-RU" sz="1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Пробудить </a:t>
            </a:r>
            <a:r>
              <a:rPr lang="ru-RU" sz="2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интерес у детей к истории и народным традициям Муйского </a:t>
            </a:r>
            <a:r>
              <a:rPr lang="ru-RU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района;</a:t>
            </a:r>
          </a:p>
          <a:p>
            <a:pPr lvl="0"/>
            <a:r>
              <a:rPr lang="ru-RU" sz="20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  </a:t>
            </a:r>
            <a:endParaRPr lang="ru-RU" sz="2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Подготовить и провести мастер классы по ДПИ и другим видам художественного </a:t>
            </a:r>
            <a:r>
              <a:rPr lang="ru-RU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творчества;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ru-RU" sz="1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7A37"/>
                </a:solidFill>
                <a:latin typeface="Comic Sans MS" panose="030F0702030302020204" pitchFamily="66" charset="0"/>
              </a:rPr>
              <a:t>Провести ярмарку умений и продажу сувенирной продукции на открытых </a:t>
            </a:r>
            <a:r>
              <a:rPr lang="ru-RU" sz="2400" b="1" dirty="0" smtClean="0">
                <a:solidFill>
                  <a:srgbClr val="007A37"/>
                </a:solidFill>
                <a:latin typeface="Comic Sans MS" panose="030F0702030302020204" pitchFamily="66" charset="0"/>
              </a:rPr>
              <a:t>площадках;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ru-RU" sz="2000" b="1" dirty="0">
              <a:solidFill>
                <a:srgbClr val="007A37"/>
              </a:solidFill>
              <a:latin typeface="Comic Sans MS" panose="030F0702030302020204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Организовать передачу собранных финансовых средств нуждающимся </a:t>
            </a:r>
            <a:r>
              <a:rPr lang="ru-RU" sz="24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семьям;</a:t>
            </a:r>
          </a:p>
          <a:p>
            <a:pPr lvl="0"/>
            <a:endParaRPr lang="ru-RU" sz="1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AA3F3C"/>
                </a:solidFill>
                <a:latin typeface="Comic Sans MS" panose="030F0702030302020204" pitchFamily="66" charset="0"/>
              </a:rPr>
              <a:t>Распространение и освещение в СМИ и социальных сетях Интернета позитивного опыта благотворительности, совместного творчества детей и </a:t>
            </a:r>
            <a:r>
              <a:rPr lang="ru-RU" sz="2400" b="1" dirty="0" smtClean="0">
                <a:solidFill>
                  <a:srgbClr val="AA3F3C"/>
                </a:solidFill>
                <a:latin typeface="Comic Sans MS" panose="030F0702030302020204" pitchFamily="66" charset="0"/>
              </a:rPr>
              <a:t>взрослых и </a:t>
            </a:r>
            <a:r>
              <a:rPr lang="ru-RU" sz="2400" b="1" dirty="0">
                <a:solidFill>
                  <a:srgbClr val="AA3F3C"/>
                </a:solidFill>
                <a:latin typeface="Comic Sans MS" panose="030F0702030302020204" pitchFamily="66" charset="0"/>
              </a:rPr>
              <a:t>компании </a:t>
            </a:r>
            <a:r>
              <a:rPr lang="en-US" sz="2400" b="1" dirty="0">
                <a:solidFill>
                  <a:srgbClr val="AA3F3C"/>
                </a:solidFill>
                <a:latin typeface="Comic Sans MS" panose="030F0702030302020204" pitchFamily="66" charset="0"/>
              </a:rPr>
              <a:t>NORDGOLD</a:t>
            </a:r>
            <a:r>
              <a:rPr lang="ru-RU" sz="2400" b="1" dirty="0">
                <a:solidFill>
                  <a:srgbClr val="AA3F3C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06876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1070</TotalTime>
  <Words>569</Words>
  <Application>Microsoft Office PowerPoint</Application>
  <PresentationFormat>Экран (4:3)</PresentationFormat>
  <Paragraphs>188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Медвеженок</dc:creator>
  <cp:lastModifiedBy>Fujitsu</cp:lastModifiedBy>
  <cp:revision>90</cp:revision>
  <dcterms:created xsi:type="dcterms:W3CDTF">2015-04-14T08:44:58Z</dcterms:created>
  <dcterms:modified xsi:type="dcterms:W3CDTF">2021-04-01T03:38:07Z</dcterms:modified>
</cp:coreProperties>
</file>