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notesMasterIdLst>
    <p:notesMasterId r:id="rId17"/>
  </p:notesMasterIdLst>
  <p:sldIdLst>
    <p:sldId id="296" r:id="rId2"/>
    <p:sldId id="402" r:id="rId3"/>
    <p:sldId id="408" r:id="rId4"/>
    <p:sldId id="403" r:id="rId5"/>
    <p:sldId id="396" r:id="rId6"/>
    <p:sldId id="431" r:id="rId7"/>
    <p:sldId id="420" r:id="rId8"/>
    <p:sldId id="422" r:id="rId9"/>
    <p:sldId id="429" r:id="rId10"/>
    <p:sldId id="404" r:id="rId11"/>
    <p:sldId id="413" r:id="rId12"/>
    <p:sldId id="423" r:id="rId13"/>
    <p:sldId id="405" r:id="rId14"/>
    <p:sldId id="406" r:id="rId15"/>
    <p:sldId id="43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DA2"/>
    <a:srgbClr val="DE0000"/>
    <a:srgbClr val="007A37"/>
    <a:srgbClr val="B80000"/>
    <a:srgbClr val="612A8A"/>
    <a:srgbClr val="0000FF"/>
    <a:srgbClr val="FF3300"/>
    <a:srgbClr val="DA0000"/>
    <a:srgbClr val="000000"/>
    <a:srgbClr val="6CA6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92" autoAdjust="0"/>
    <p:restoredTop sz="94660"/>
  </p:normalViewPr>
  <p:slideViewPr>
    <p:cSldViewPr>
      <p:cViewPr>
        <p:scale>
          <a:sx n="60" d="100"/>
          <a:sy n="60" d="100"/>
        </p:scale>
        <p:origin x="-1644" y="-6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77DABD-D54C-40D6-9A41-3E302C763CFE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93E9A8-2956-4BCB-8CB0-553427AC9B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858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14290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ДТДиМ «РАДУГА» </a:t>
            </a:r>
            <a:r>
              <a:rPr lang="ru-RU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ПРЕДСТАВЛЯЕТ</a:t>
            </a:r>
          </a:p>
          <a:p>
            <a:pPr algn="ctr"/>
            <a:endParaRPr lang="ru-RU" sz="200" b="1" dirty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долгосрочный культурно-просветительский проект</a:t>
            </a:r>
          </a:p>
          <a:p>
            <a:pPr algn="ctr"/>
            <a:endParaRPr lang="ru-RU" b="1" dirty="0" smtClean="0">
              <a:solidFill>
                <a:schemeClr val="bg2">
                  <a:lumMod val="25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</a:rPr>
              <a:t>«К СВОИМ ИСТОКАМ ПРИКОСНИСЬ!» </a:t>
            </a:r>
            <a:endParaRPr lang="ru-RU" sz="2400" b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(сохранение культурного наследия, традиций  и ремёсел народов, 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населяющих Муйский район)</a:t>
            </a:r>
            <a:endParaRPr lang="ru-RU" b="1" u="sng" dirty="0">
              <a:solidFill>
                <a:schemeClr val="bg2">
                  <a:lumMod val="25000"/>
                </a:schemeClr>
              </a:solidFill>
              <a:latin typeface="Comic Sans MS" pitchFamily="66" charset="0"/>
            </a:endParaRPr>
          </a:p>
          <a:p>
            <a:pPr algn="ctr"/>
            <a:endParaRPr lang="ru-RU" sz="4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80" y="2571744"/>
            <a:ext cx="5736699" cy="409229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1507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85728"/>
            <a:ext cx="91440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Блок 2. «НАРОДНЫЕ ПРАЗДНИКИ И ГУЛЯНЬЯ»</a:t>
            </a:r>
          </a:p>
          <a:p>
            <a:pPr algn="ctr"/>
            <a:endParaRPr lang="ru-RU" sz="800" b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 Народный праздник – неотъемлемый компонент народной педагогики, позитивно влияющий на развитие личности детей и подростков, способствующий патриотическому и эстетическому воспитанию.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Подготовка и участие в фольклорных  праздниках погружает всех его участников в мир радости, добра, любви,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что является неотъемлемой частью народной культуры.  </a:t>
            </a:r>
            <a:endParaRPr lang="ru-RU" sz="32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6058"/>
            <a:ext cx="4464496" cy="308722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Объект 6"/>
          <p:cNvPicPr>
            <a:picLocks noChangeAspect="1"/>
          </p:cNvPicPr>
          <p:nvPr/>
        </p:nvPicPr>
        <p:blipFill>
          <a:blip r:embed="rId3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2" y="3702046"/>
            <a:ext cx="4178744" cy="2939929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 descr="C:\Users\Директор\Desktop\Фото и видео Радуга\2019 - 2020\ФОТО ДЕНЬ БЛАГОДАРНОСТИ\IMG_8866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714" y="1100124"/>
            <a:ext cx="4730286" cy="273630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411760" y="116632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«</a:t>
            </a:r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ОСЕНИНЫ</a:t>
            </a: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» </a:t>
            </a:r>
          </a:p>
          <a:p>
            <a:pPr algn="r"/>
            <a:r>
              <a:rPr lang="ru-RU" sz="1600" b="1" dirty="0" smtClean="0">
                <a:solidFill>
                  <a:srgbClr val="002060"/>
                </a:solidFill>
                <a:latin typeface="Comic Sans MS" pitchFamily="66" charset="0"/>
              </a:rPr>
              <a:t>традиционный народный праздник урожая и встречи осени</a:t>
            </a:r>
            <a:endParaRPr lang="ru-RU" sz="16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787" y="1817137"/>
            <a:ext cx="4477501" cy="309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42670" y="859163"/>
            <a:ext cx="437104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C00000"/>
                </a:solidFill>
                <a:latin typeface="Comic Sans MS" pitchFamily="66" charset="0"/>
              </a:rPr>
              <a:t>«КУЗЬМИНКИ»</a:t>
            </a:r>
          </a:p>
          <a:p>
            <a:pPr lvl="0"/>
            <a:r>
              <a:rPr lang="ru-RU" sz="1600" b="1" dirty="0" smtClean="0">
                <a:solidFill>
                  <a:srgbClr val="002060"/>
                </a:solidFill>
                <a:latin typeface="Comic Sans MS" pitchFamily="66" charset="0"/>
              </a:rPr>
              <a:t>традиционный </a:t>
            </a:r>
            <a:r>
              <a:rPr lang="ru-RU" sz="1600" b="1" dirty="0">
                <a:solidFill>
                  <a:srgbClr val="002060"/>
                </a:solidFill>
                <a:latin typeface="Comic Sans MS" pitchFamily="66" charset="0"/>
              </a:rPr>
              <a:t>народный праздник встречи </a:t>
            </a:r>
            <a:r>
              <a:rPr lang="ru-RU" sz="1600" b="1" dirty="0" smtClean="0">
                <a:solidFill>
                  <a:srgbClr val="002060"/>
                </a:solidFill>
                <a:latin typeface="Comic Sans MS" pitchFamily="66" charset="0"/>
              </a:rPr>
              <a:t>зимы </a:t>
            </a:r>
            <a:r>
              <a:rPr lang="ru-RU" sz="1600" b="1" dirty="0">
                <a:solidFill>
                  <a:srgbClr val="002060"/>
                </a:solidFill>
                <a:latin typeface="Comic Sans MS" pitchFamily="66" charset="0"/>
              </a:rPr>
              <a:t>и проводов осени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4077389"/>
            <a:ext cx="4464496" cy="286066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2670" y="5013177"/>
            <a:ext cx="6815330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Comic Sans MS" pitchFamily="66" charset="0"/>
              </a:rPr>
              <a:t>«</a:t>
            </a:r>
            <a:r>
              <a:rPr lang="ru-RU" b="1" dirty="0">
                <a:solidFill>
                  <a:srgbClr val="C00000"/>
                </a:solidFill>
                <a:latin typeface="Comic Sans MS" pitchFamily="66" charset="0"/>
              </a:rPr>
              <a:t>СИНИЧКИН</a:t>
            </a:r>
            <a:r>
              <a:rPr lang="ru-RU" sz="14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Comic Sans MS" pitchFamily="66" charset="0"/>
              </a:rPr>
              <a:t>ДЕНЬ» </a:t>
            </a:r>
          </a:p>
          <a:p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В </a:t>
            </a:r>
            <a:r>
              <a:rPr lang="ru-RU" sz="1400" b="1" dirty="0">
                <a:solidFill>
                  <a:srgbClr val="002060"/>
                </a:solidFill>
                <a:latin typeface="Comic Sans MS" pitchFamily="66" charset="0"/>
              </a:rPr>
              <a:t>этот день готовятся к встрече «зимних гостей» – </a:t>
            </a:r>
          </a:p>
          <a:p>
            <a:r>
              <a:rPr lang="ru-RU" sz="1400" b="1" dirty="0">
                <a:solidFill>
                  <a:srgbClr val="002060"/>
                </a:solidFill>
                <a:latin typeface="Comic Sans MS" pitchFamily="66" charset="0"/>
              </a:rPr>
              <a:t>птиц, остающихся на зимовку в наших краях, </a:t>
            </a:r>
          </a:p>
          <a:p>
            <a:r>
              <a:rPr lang="ru-RU" sz="1400" b="1" dirty="0">
                <a:solidFill>
                  <a:srgbClr val="002060"/>
                </a:solidFill>
                <a:latin typeface="Comic Sans MS" pitchFamily="66" charset="0"/>
              </a:rPr>
              <a:t>делают и развешивают кормушки</a:t>
            </a:r>
          </a:p>
          <a:p>
            <a:endParaRPr lang="ru-RU" b="1" dirty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endParaRPr lang="ru-RU" sz="11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800" b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«НАРОДНЫЕ ИГРЫ»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- бесценная кладезь народной мудрости наших предков.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Именно в играх воспитывались и проявлялись лучшие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 человеческие  качества: доброта, благородство и взаимовыручка. </a:t>
            </a:r>
          </a:p>
        </p:txBody>
      </p:sp>
      <p:pic>
        <p:nvPicPr>
          <p:cNvPr id="4" name="Picture 2" descr="I:\67e684c186dd99c2f838b5e8f4132dd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522" y="1881746"/>
            <a:ext cx="4176346" cy="219019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6" descr="C:\Users\дом\Desktop\К своим истокам - ФОТО\Праздники Волшебная мастерская\Фото Кузьминки\IMG_38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70" y="4214818"/>
            <a:ext cx="4176346" cy="23551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620" y="2714621"/>
            <a:ext cx="4439175" cy="2493746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332656"/>
            <a:ext cx="903649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Блок 3</a:t>
            </a:r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</a:rPr>
              <a:t>.</a:t>
            </a: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</a:rPr>
              <a:t>Народные сказки, мифы, легенды -  сокровищницы народной педагогики, в которых содержатся педагогические идеи в течение столетий выработанные и проверенные народом. </a:t>
            </a: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 </a:t>
            </a:r>
          </a:p>
        </p:txBody>
      </p:sp>
      <p:pic>
        <p:nvPicPr>
          <p:cNvPr id="4" name="Picture 2" descr="H:\Отпуск - 2016 -2\imhh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4620"/>
            <a:ext cx="4000496" cy="300354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1500174"/>
            <a:ext cx="3429024" cy="846820"/>
          </a:xfrm>
          <a:prstGeom prst="rect">
            <a:avLst/>
          </a:prstGeom>
        </p:spPr>
      </p:pic>
      <p:pic>
        <p:nvPicPr>
          <p:cNvPr id="5" name="Picture 2" descr="I:\f323d23b195b5e655c431a76bce6cc7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3071810"/>
            <a:ext cx="4606232" cy="289223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929058" y="1571612"/>
            <a:ext cx="5107438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«ЯРМАРКА» </a:t>
            </a:r>
            <a:endParaRPr lang="ru-RU" sz="2000" dirty="0">
              <a:solidFill>
                <a:srgbClr val="C00000"/>
              </a:solidFill>
              <a:latin typeface="Comic Sans MS" pitchFamily="66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700" b="1" dirty="0">
                <a:solidFill>
                  <a:srgbClr val="00206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театрализованное представление в рамках Благотворительной ярмарки </a:t>
            </a:r>
            <a:endParaRPr lang="ru-RU" sz="1700" b="1" dirty="0" smtClean="0">
              <a:solidFill>
                <a:srgbClr val="002060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700" b="1" dirty="0" smtClean="0">
                <a:solidFill>
                  <a:srgbClr val="00206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700" b="1" dirty="0">
                <a:solidFill>
                  <a:srgbClr val="00206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Доброе Таксимо»</a:t>
            </a:r>
            <a:endParaRPr lang="ru-RU" sz="1700" dirty="0">
              <a:solidFill>
                <a:srgbClr val="002060"/>
              </a:solidFill>
              <a:latin typeface="Comic Sans MS" pitchFamily="66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62" y="1785926"/>
            <a:ext cx="7286676" cy="492922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0" y="285728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Легенда </a:t>
            </a:r>
            <a:endParaRPr kumimoji="0" lang="ru-RU" sz="2400" b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о красивой и отважной девушке по имени Асаткан, </a:t>
            </a:r>
            <a:endParaRPr kumimoji="0" lang="ru-RU" sz="2000" b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храбром юноше Хонинтае и злом демоне Авахи</a:t>
            </a:r>
            <a:endParaRPr kumimoji="0" lang="ru-RU" sz="2000" b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ru-RU" sz="2000" b="1" u="none" strike="noStrike" cap="none" normalizeH="0" baseline="0" dirty="0" smtClean="0" bmk="">
                <a:ln>
                  <a:noFill/>
                </a:ln>
                <a:solidFill>
                  <a:srgbClr val="00206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по мотивам мифов северных народов)</a:t>
            </a:r>
            <a:endParaRPr kumimoji="0" lang="ru-RU" sz="3200" b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57167"/>
            <a:ext cx="914399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БлагоДарим</a:t>
            </a:r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за внимание!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844824"/>
            <a:ext cx="6480720" cy="417646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2343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>
            <a:picLocks noChangeAspect="1"/>
          </p:cNvPicPr>
          <p:nvPr/>
        </p:nvPicPr>
        <p:blipFill>
          <a:blip r:embed="rId2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62" y="2357430"/>
            <a:ext cx="7135869" cy="430681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8929718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1 БЛОК: </a:t>
            </a: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«СОДРУЖЕСТВО КУЛЬТУР НАРОДОВ БУРЯТИИ»</a:t>
            </a:r>
            <a:endParaRPr lang="ru-RU" sz="2000" dirty="0" smtClean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 (самодеятельный музей)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omic Sans MS" pitchFamily="66" charset="0"/>
              </a:rPr>
              <a:t>Именно в музее понятия «связь времен», «наследие» приобретают ту реальность и значимость, которых невозможно достичь в другой сфере духовной жизни.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omic Sans MS" pitchFamily="66" charset="0"/>
              </a:rPr>
              <a:t>Переход от пассивных наблюдателей к активным участникам музейного дела –способствует углублению у детей и подростков интереса к народной культуре, полноценному развитию высоких нравственных качеств.</a:t>
            </a:r>
            <a:endParaRPr lang="ru-RU" sz="1600" b="1" dirty="0" smtClean="0">
              <a:solidFill>
                <a:srgbClr val="002060"/>
              </a:solidFill>
              <a:latin typeface="Comic Sans MS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ом\Desktop\ОТКРЫТИЕ МУЗЕЯ 24.05.19\IMG_7825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0" y="3929066"/>
            <a:ext cx="4929190" cy="292893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4294967295"/>
          </p:nvPr>
        </p:nvSpPr>
        <p:spPr>
          <a:xfrm flipV="1">
            <a:off x="3571867" y="5904103"/>
            <a:ext cx="352061" cy="168103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7" name="Picture 2" descr="C:\Users\дом\Downloads\20190216_132526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6033"/>
            <a:ext cx="4929190" cy="288577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Picture 2" descr="I:\95e27a890a2ee7fccfc58b187183909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5143504" y="1071546"/>
            <a:ext cx="3786182" cy="5059339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4208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14290"/>
            <a:ext cx="9144000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7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342900" lvl="0" indent="-342900" algn="ctr"/>
            <a:r>
              <a:rPr lang="ru-RU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Мастер-классы</a:t>
            </a:r>
            <a:r>
              <a:rPr lang="ru-RU" sz="2400" b="1" dirty="0" smtClean="0"/>
              <a:t> </a:t>
            </a:r>
          </a:p>
          <a:p>
            <a:pPr marL="342900" lvl="0" indent="-342900" algn="ctr"/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по популяризации традиционных народных ремесёл</a:t>
            </a:r>
          </a:p>
          <a:p>
            <a:pPr marL="342900" lvl="0" indent="-342900" algn="ctr"/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в рамках Благотворительной ярмарки «Доброе Таксимо»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7366000" y="3093720"/>
          <a:ext cx="254000" cy="167640"/>
        </p:xfrm>
        <a:graphic>
          <a:graphicData uri="http://schemas.openxmlformats.org/drawingml/2006/table">
            <a:tbl>
              <a:tblPr/>
              <a:tblGrid>
                <a:gridCol w="254000"/>
              </a:tblGrid>
              <a:tr h="45720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"/>
                        <a:tabLst>
                          <a:tab pos="457200" algn="l"/>
                        </a:tabLs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2276872"/>
            <a:ext cx="4319340" cy="2795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700808"/>
            <a:ext cx="4032447" cy="241247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I:\Документы для изучения\2020 год\Отчёт о работе ТОС Унисон поколений\Фото\IMG_87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6" y="4365104"/>
            <a:ext cx="4104454" cy="2345185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5597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4" y="4000504"/>
            <a:ext cx="4000528" cy="285749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Picture 4" descr="C:\Users\1\Desktop\Проекты 2017\ДЛЯ ПРОЕКТА СУВЕНИР\IMG_20170524_1034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2" y="842216"/>
            <a:ext cx="3571868" cy="601578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1\Desktop\Проекты 2017\ДЛЯ ПРОЕКТА СУВЕНИР\IMG_20170524_1037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14" y="126569"/>
            <a:ext cx="4045248" cy="258243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571744"/>
            <a:ext cx="52149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Любят взрослые и дети </a:t>
            </a:r>
            <a:b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Наши сувениры.</a:t>
            </a:r>
            <a:b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Мы желаем всем на свете </a:t>
            </a:r>
            <a:b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Радости и Мира!</a:t>
            </a:r>
            <a:endParaRPr lang="ru-RU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Документы для изучения\ТОСы\Работы Степановой Л.И\20191113_1450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30163">
            <a:off x="6022593" y="3184507"/>
            <a:ext cx="3000364" cy="3205170"/>
          </a:xfrm>
          <a:prstGeom prst="ellipse">
            <a:avLst/>
          </a:prstGeom>
          <a:ln w="63500" cap="rnd">
            <a:solidFill>
              <a:schemeClr val="bg1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7" name="Picture 3" descr="I:\Документы для изучения\ТОСы\Работы Степановой Л.И\20191113_1452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4143380"/>
            <a:ext cx="2643206" cy="2450413"/>
          </a:xfrm>
          <a:prstGeom prst="ellipse">
            <a:avLst/>
          </a:prstGeom>
          <a:ln w="63500" cap="rnd">
            <a:solidFill>
              <a:schemeClr val="bg1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8" name="Picture 4" descr="I:\Документы для изучения\ТОСы\Работы Степановой Л.И\20191217_1539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1643050"/>
            <a:ext cx="3500462" cy="2062940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9" name="Picture 5" descr="I:\Документы для изучения\ТОСы\Работы Степановой Л.И\20191204_0924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1354498" flipH="1" flipV="1">
            <a:off x="28296" y="3065842"/>
            <a:ext cx="2857520" cy="3252691"/>
          </a:xfrm>
          <a:prstGeom prst="ellipse">
            <a:avLst/>
          </a:prstGeom>
          <a:ln w="63500" cap="rnd">
            <a:solidFill>
              <a:schemeClr val="bg1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85720" y="0"/>
            <a:ext cx="88582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omic Sans MS" pitchFamily="66" charset="0"/>
              </a:rPr>
              <a:t>Ювелирные изделия их полимерной глины воспитанников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omic Sans MS" pitchFamily="66" charset="0"/>
              </a:rPr>
              <a:t>кружка «Чудеса своими руками» - желанный подарок для участников районных благотворительных ярмарок «Доброе Таксимо» и акций «Депутатская ёлка».</a:t>
            </a:r>
            <a:endParaRPr lang="ru-RU" sz="16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924944"/>
            <a:ext cx="5004048" cy="367240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5749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26" name="Picture 2" descr="https://upload.wikimedia.org/wikipedia/commons/4/42/%D0%90%D1%8D%D1%80%D0%BE%D0%BF%D0%BE%D1%80%D1%82_%D0%A2%D0%B0%D0%BA%D1%81%D0%B8%D0%BC%D0%BE.jpg"/>
          <p:cNvPicPr>
            <a:picLocks noChangeAspect="1" noChangeArrowheads="1"/>
          </p:cNvPicPr>
          <p:nvPr/>
        </p:nvPicPr>
        <p:blipFill>
          <a:blip r:embed="rId4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6556"/>
            <a:ext cx="3779912" cy="321427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571612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</a:rPr>
              <a:t>«Наша Родина - Бурятия»</a:t>
            </a:r>
            <a:endParaRPr lang="ru-RU" sz="3600" b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</a:rPr>
              <a:t>выставка-презентация </a:t>
            </a:r>
            <a:br>
              <a:rPr lang="ru-RU" sz="20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</a:rPr>
              <a:t>в зале ожидания аэропорта пгт. Таксимо</a:t>
            </a:r>
            <a:endParaRPr lang="ru-RU" sz="20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61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16192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>
                <a:solidFill>
                  <a:srgbClr val="C00000"/>
                </a:solidFill>
                <a:latin typeface="Comic Sans MS" pitchFamily="66" charset="0"/>
              </a:rPr>
              <a:t>«С любовью </a:t>
            </a:r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</a:rPr>
              <a:t>о Муйском районе»</a:t>
            </a:r>
            <a:r>
              <a:rPr lang="ru-RU" sz="2800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ru-RU" sz="2800" dirty="0" smtClean="0">
                <a:latin typeface="Comic Sans MS" pitchFamily="66" charset="0"/>
              </a:rPr>
              <a:t/>
            </a:r>
            <a:br>
              <a:rPr lang="ru-RU" sz="2800" dirty="0" smtClean="0">
                <a:latin typeface="Comic Sans MS" pitchFamily="66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</a:rPr>
              <a:t>выставка-презентация </a:t>
            </a:r>
            <a:r>
              <a:rPr lang="ru-RU" sz="2000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Comic Sans MS" pitchFamily="66" charset="0"/>
              </a:rPr>
              <a:t>в зале ожидания Ж/Д вокзала пгт. Таксимо</a:t>
            </a:r>
            <a:endParaRPr lang="ru-RU" sz="2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52" y="2857496"/>
            <a:ext cx="6858048" cy="400050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1612"/>
            <a:ext cx="3214678" cy="244713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546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24" y="1857364"/>
            <a:ext cx="7537474" cy="4719234"/>
          </a:xfrm>
          <a:effectLst>
            <a:softEdge rad="127000"/>
          </a:effectLst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 flipV="1">
            <a:off x="8929718" y="3929066"/>
            <a:ext cx="1714512" cy="214314"/>
          </a:xfrm>
        </p:spPr>
        <p:txBody>
          <a:bodyPr>
            <a:normAutofit fontScale="47500" lnSpcReduction="20000"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357166"/>
            <a:ext cx="85011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«С любовью к Муйскому району»</a:t>
            </a:r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ru-RU" sz="2000" dirty="0" smtClean="0">
                <a:latin typeface="Comic Sans MS" pitchFamily="66" charset="0"/>
              </a:rPr>
              <a:t/>
            </a:r>
            <a:br>
              <a:rPr lang="ru-RU" sz="2000" dirty="0" smtClean="0">
                <a:latin typeface="Comic Sans MS" pitchFamily="66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</a:rPr>
              <a:t>выставка-презентация </a:t>
            </a:r>
            <a:br>
              <a:rPr lang="ru-RU" sz="20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</a:rPr>
              <a:t>в выставочном зале ДТДиМ «Радуга</a:t>
            </a:r>
            <a:r>
              <a:rPr lang="ru-RU" sz="2000" b="1" dirty="0" smtClean="0">
                <a:solidFill>
                  <a:srgbClr val="1206B2"/>
                </a:solidFill>
                <a:latin typeface="Comic Sans MS" pitchFamily="66" charset="0"/>
              </a:rPr>
              <a:t>»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02500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1718</TotalTime>
  <Words>368</Words>
  <Application>Microsoft Office PowerPoint</Application>
  <PresentationFormat>Экран (4:3)</PresentationFormat>
  <Paragraphs>52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«С любовью о Муйском районе»  выставка-презентация  в зале ожидания Ж/Д вокзала пгт. Таксимо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Медвеженок</dc:creator>
  <cp:lastModifiedBy>Fujitsu</cp:lastModifiedBy>
  <cp:revision>149</cp:revision>
  <dcterms:created xsi:type="dcterms:W3CDTF">2015-04-14T08:44:58Z</dcterms:created>
  <dcterms:modified xsi:type="dcterms:W3CDTF">2021-04-01T03:03:17Z</dcterms:modified>
</cp:coreProperties>
</file>